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23"/>
  </p:notesMasterIdLst>
  <p:sldIdLst>
    <p:sldId id="265" r:id="rId3"/>
    <p:sldId id="293" r:id="rId4"/>
    <p:sldId id="274" r:id="rId5"/>
    <p:sldId id="281" r:id="rId6"/>
    <p:sldId id="266" r:id="rId7"/>
    <p:sldId id="298" r:id="rId8"/>
    <p:sldId id="284" r:id="rId9"/>
    <p:sldId id="276" r:id="rId10"/>
    <p:sldId id="295" r:id="rId11"/>
    <p:sldId id="286" r:id="rId12"/>
    <p:sldId id="288" r:id="rId13"/>
    <p:sldId id="285" r:id="rId14"/>
    <p:sldId id="299" r:id="rId15"/>
    <p:sldId id="289" r:id="rId16"/>
    <p:sldId id="277" r:id="rId17"/>
    <p:sldId id="290" r:id="rId18"/>
    <p:sldId id="296" r:id="rId19"/>
    <p:sldId id="297" r:id="rId20"/>
    <p:sldId id="275" r:id="rId21"/>
    <p:sldId id="264" r:id="rId22"/>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30" autoAdjust="0"/>
    <p:restoredTop sz="77107" autoAdjust="0"/>
  </p:normalViewPr>
  <p:slideViewPr>
    <p:cSldViewPr snapToGrid="0">
      <p:cViewPr varScale="1">
        <p:scale>
          <a:sx n="58" d="100"/>
          <a:sy n="58" d="100"/>
        </p:scale>
        <p:origin x="18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BEC27066-792B-4C21-8073-A9EF8182EA3C}" type="datetimeFigureOut">
              <a:rPr lang="en-AU" smtClean="0"/>
              <a:t>27/11/2018</a:t>
            </a:fld>
            <a:endParaRPr lang="en-AU" dirty="0"/>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13B86DDF-1EB9-4977-BB06-89F0083E8A81}" type="slidenum">
              <a:rPr lang="en-AU" smtClean="0"/>
              <a:t>‹#›</a:t>
            </a:fld>
            <a:endParaRPr lang="en-AU" dirty="0"/>
          </a:p>
        </p:txBody>
      </p:sp>
    </p:spTree>
    <p:extLst>
      <p:ext uri="{BB962C8B-B14F-4D97-AF65-F5344CB8AC3E}">
        <p14:creationId xmlns:p14="http://schemas.microsoft.com/office/powerpoint/2010/main" val="1039388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unsplash.com/@jhong8"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unsplash.com/@mehdizadeh"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images.unsplash.com/photo-1525856884840-7a1132f8ab82?ixlib=rb-0.3.5&amp;ixid=eyJhcHBfaWQiOjEyMDd9&amp;s=59381bca4c5ed3a847603a5d4b9eb548&amp;auto=format&amp;fit=crop&amp;w=500&amp;q=60"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u="sng" kern="1200" dirty="0" smtClean="0">
                <a:solidFill>
                  <a:schemeClr val="tx1"/>
                </a:solidFill>
                <a:effectLst/>
                <a:latin typeface="+mn-lt"/>
                <a:ea typeface="+mn-ea"/>
                <a:cs typeface="+mn-cs"/>
              </a:rPr>
              <a:t>Abstract:</a:t>
            </a:r>
          </a:p>
          <a:p>
            <a:r>
              <a:rPr lang="en-AU" sz="1200" kern="1200" dirty="0" smtClean="0">
                <a:solidFill>
                  <a:schemeClr val="tx1"/>
                </a:solidFill>
                <a:effectLst/>
                <a:latin typeface="+mn-lt"/>
                <a:ea typeface="+mn-ea"/>
                <a:cs typeface="+mn-cs"/>
              </a:rPr>
              <a:t>As the Post-Millennial generation enters university, the promise of carefully implemented learning analytics is that educators can effectively connect with student interests and promote deep learning outcomes (Corrin, Kennedy &amp; Mulder 2013). Understanding diverse cohort needs is particularly important for students in enabling programs, who are characterised by ‘extreme heterogeneity’ (Hodges et al. 2013, p. 32). New technology provides opportunities to extend enabling pedagogy (Stokes 2014) and further connect with the rich life-worlds of students to engage them with university education through meaningful learning experiences (Stokes 2018).</a:t>
            </a:r>
          </a:p>
          <a:p>
            <a:r>
              <a:rPr lang="en-AU" sz="1200" kern="1200" dirty="0" smtClean="0">
                <a:solidFill>
                  <a:schemeClr val="tx1"/>
                </a:solidFill>
                <a:effectLst/>
                <a:latin typeface="+mn-lt"/>
                <a:ea typeface="+mn-ea"/>
                <a:cs typeface="+mn-cs"/>
              </a:rPr>
              <a:t> </a:t>
            </a:r>
          </a:p>
          <a:p>
            <a:r>
              <a:rPr lang="en-AU" sz="1200" kern="1200" dirty="0" smtClean="0">
                <a:solidFill>
                  <a:schemeClr val="tx1"/>
                </a:solidFill>
                <a:effectLst/>
                <a:latin typeface="+mn-lt"/>
                <a:ea typeface="+mn-ea"/>
                <a:cs typeface="+mn-cs"/>
              </a:rPr>
              <a:t>This paper will discuss a collaborative study undertaken by an Australian and New Zealand academic in Semester 2, 2018.  We embedded Quantext learning analytics (McDonald &amp; Moskal 2017) in the course </a:t>
            </a:r>
            <a:r>
              <a:rPr lang="en-AU" sz="1200" i="1" kern="1200" dirty="0" smtClean="0">
                <a:solidFill>
                  <a:schemeClr val="tx1"/>
                </a:solidFill>
                <a:effectLst/>
                <a:latin typeface="+mn-lt"/>
                <a:ea typeface="+mn-ea"/>
                <a:cs typeface="+mn-cs"/>
              </a:rPr>
              <a:t>Future Ideas: Information and the Internet </a:t>
            </a:r>
            <a:r>
              <a:rPr lang="en-AU" sz="1200" kern="1200" dirty="0" smtClean="0">
                <a:solidFill>
                  <a:schemeClr val="tx1"/>
                </a:solidFill>
                <a:effectLst/>
                <a:latin typeface="+mn-lt"/>
                <a:ea typeface="+mn-ea"/>
                <a:cs typeface="+mn-cs"/>
              </a:rPr>
              <a:t>to better understand student interests and concerns</a:t>
            </a:r>
            <a:r>
              <a:rPr lang="en-AU" sz="1200" i="1" kern="1200" dirty="0" smtClean="0">
                <a:solidFill>
                  <a:schemeClr val="tx1"/>
                </a:solidFill>
                <a:effectLst/>
                <a:latin typeface="+mn-lt"/>
                <a:ea typeface="+mn-ea"/>
                <a:cs typeface="+mn-cs"/>
              </a:rPr>
              <a:t>. Future Ideas: Information and the Internet</a:t>
            </a:r>
            <a:r>
              <a:rPr lang="en-AU" sz="1200" kern="1200" dirty="0" smtClean="0">
                <a:solidFill>
                  <a:schemeClr val="tx1"/>
                </a:solidFill>
                <a:effectLst/>
                <a:latin typeface="+mn-lt"/>
                <a:ea typeface="+mn-ea"/>
                <a:cs typeface="+mn-cs"/>
              </a:rPr>
              <a:t> is an innovative information literacy course offered as an elective to 160+ students each year in enabling programs at UniSA College (University of South Australia). The course is designed to encourage deep learning approaches by supporting students to investigate real-world problems and identify evidence-based solutions. Quantext summarises key concepts from student text input in real-time. This allows teachers to shape the learning environment in response to student input.</a:t>
            </a:r>
          </a:p>
          <a:p>
            <a:r>
              <a:rPr lang="en-AU" sz="1200" kern="1200" dirty="0" smtClean="0">
                <a:solidFill>
                  <a:schemeClr val="tx1"/>
                </a:solidFill>
                <a:effectLst/>
                <a:latin typeface="+mn-lt"/>
                <a:ea typeface="+mn-ea"/>
                <a:cs typeface="+mn-cs"/>
              </a:rPr>
              <a:t> </a:t>
            </a:r>
          </a:p>
          <a:p>
            <a:r>
              <a:rPr lang="en-AU" sz="1200" kern="1200" dirty="0" smtClean="0">
                <a:solidFill>
                  <a:schemeClr val="tx1"/>
                </a:solidFill>
                <a:effectLst/>
                <a:latin typeface="+mn-lt"/>
                <a:ea typeface="+mn-ea"/>
                <a:cs typeface="+mn-cs"/>
              </a:rPr>
              <a:t>Implementing this approach provided benefits for learners and educators. Embedding Quantext real-time learning analytics in lecture and online environments allowed us to capture and summarise student responses to key course questions. This extends the dialogic approach (</a:t>
            </a:r>
            <a:r>
              <a:rPr lang="en-US" sz="1200" kern="1200" dirty="0" smtClean="0">
                <a:solidFill>
                  <a:schemeClr val="tx1"/>
                </a:solidFill>
                <a:effectLst/>
                <a:latin typeface="+mn-lt"/>
                <a:ea typeface="+mn-ea"/>
                <a:cs typeface="+mn-cs"/>
              </a:rPr>
              <a:t>Shor &amp; Freire 1987)</a:t>
            </a:r>
            <a:r>
              <a:rPr lang="en-AU" sz="1200" kern="1200" dirty="0" smtClean="0">
                <a:solidFill>
                  <a:schemeClr val="tx1"/>
                </a:solidFill>
                <a:effectLst/>
                <a:latin typeface="+mn-lt"/>
                <a:ea typeface="+mn-ea"/>
                <a:cs typeface="+mn-cs"/>
              </a:rPr>
              <a:t> from the classroom to lecture and online spaces, opening further dialogue between students and academics. Quantext provided a practical solution to help tailor learning experiences to student needs. Student responses were summarised as themes to generate course assignment topics. Our hope/expectation was that this would resonate with this new generation of learners. Themes of global, environmental, sociocultural, and individual issues emerged, which reflect Post-Millennial interests. Through connecting with student passions and exploring these topics in a supportive learning environment, our aim was to encourage students in an enabling programme to adopt deep approaches to learning (Ramsden 2003). In other words, to reflect on and apply key course concepts in direct relation to their own experiences.  </a:t>
            </a:r>
          </a:p>
          <a:p>
            <a:r>
              <a:rPr lang="en-US" sz="1200" kern="1200" dirty="0" smtClean="0">
                <a:solidFill>
                  <a:schemeClr val="tx1"/>
                </a:solidFill>
                <a:effectLst/>
                <a:latin typeface="+mn-lt"/>
                <a:ea typeface="+mn-ea"/>
                <a:cs typeface="+mn-cs"/>
              </a:rPr>
              <a:t> </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This paper provides a case study of implementing real-time learning analytics in an enabling course. Through this case study, insights are provided about the use of a learning analytics tool to better understand the needs of students and to enable deep approaches to student learning. </a:t>
            </a:r>
          </a:p>
          <a:p>
            <a:endParaRPr lang="en-AU"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3B86DDF-1EB9-4977-BB06-89F0083E8A81}" type="slidenum">
              <a:rPr lang="en-AU" smtClean="0"/>
              <a:t>1</a:t>
            </a:fld>
            <a:endParaRPr lang="en-AU" dirty="0"/>
          </a:p>
        </p:txBody>
      </p:sp>
    </p:spTree>
    <p:extLst>
      <p:ext uri="{BB962C8B-B14F-4D97-AF65-F5344CB8AC3E}">
        <p14:creationId xmlns:p14="http://schemas.microsoft.com/office/powerpoint/2010/main" val="3623137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3B86DDF-1EB9-4977-BB06-89F0083E8A81}" type="slidenum">
              <a:rPr lang="en-AU" smtClean="0"/>
              <a:t>13</a:t>
            </a:fld>
            <a:endParaRPr lang="en-AU" dirty="0"/>
          </a:p>
        </p:txBody>
      </p:sp>
    </p:spTree>
    <p:extLst>
      <p:ext uri="{BB962C8B-B14F-4D97-AF65-F5344CB8AC3E}">
        <p14:creationId xmlns:p14="http://schemas.microsoft.com/office/powerpoint/2010/main" val="2063546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3B86DDF-1EB9-4977-BB06-89F0083E8A81}" type="slidenum">
              <a:rPr lang="en-AU" smtClean="0"/>
              <a:t>14</a:t>
            </a:fld>
            <a:endParaRPr lang="en-AU" dirty="0"/>
          </a:p>
        </p:txBody>
      </p:sp>
    </p:spTree>
    <p:extLst>
      <p:ext uri="{BB962C8B-B14F-4D97-AF65-F5344CB8AC3E}">
        <p14:creationId xmlns:p14="http://schemas.microsoft.com/office/powerpoint/2010/main" val="4014807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3B86DDF-1EB9-4977-BB06-89F0083E8A81}" type="slidenum">
              <a:rPr lang="en-AU" smtClean="0"/>
              <a:t>15</a:t>
            </a:fld>
            <a:endParaRPr lang="en-AU" dirty="0"/>
          </a:p>
        </p:txBody>
      </p:sp>
    </p:spTree>
    <p:extLst>
      <p:ext uri="{BB962C8B-B14F-4D97-AF65-F5344CB8AC3E}">
        <p14:creationId xmlns:p14="http://schemas.microsoft.com/office/powerpoint/2010/main" val="2858644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3B86DDF-1EB9-4977-BB06-89F0083E8A81}" type="slidenum">
              <a:rPr lang="en-AU" smtClean="0"/>
              <a:t>19</a:t>
            </a:fld>
            <a:endParaRPr lang="en-AU" dirty="0"/>
          </a:p>
        </p:txBody>
      </p:sp>
    </p:spTree>
    <p:extLst>
      <p:ext uri="{BB962C8B-B14F-4D97-AF65-F5344CB8AC3E}">
        <p14:creationId xmlns:p14="http://schemas.microsoft.com/office/powerpoint/2010/main" val="1293482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1EDB437F-59FE-4A6C-A802-8DC82142699A}" type="slidenum">
              <a:rPr lang="en-US" smtClean="0"/>
              <a:pPr>
                <a:defRPr/>
              </a:pPr>
              <a:t>20</a:t>
            </a:fld>
            <a:endParaRPr lang="en-US" dirty="0"/>
          </a:p>
        </p:txBody>
      </p:sp>
    </p:spTree>
    <p:extLst>
      <p:ext uri="{BB962C8B-B14F-4D97-AF65-F5344CB8AC3E}">
        <p14:creationId xmlns:p14="http://schemas.microsoft.com/office/powerpoint/2010/main" val="3418540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orbel" charset="0"/>
                <a:ea typeface="MS PGothic" charset="0"/>
                <a:cs typeface="MS PGothic" charset="0"/>
              </a:defRPr>
            </a:lvl1pPr>
            <a:lvl2pPr marL="742950" indent="-285750">
              <a:defRPr sz="1200">
                <a:solidFill>
                  <a:schemeClr val="tx1"/>
                </a:solidFill>
                <a:latin typeface="Corbel" charset="0"/>
                <a:ea typeface="MS PGothic" charset="0"/>
                <a:cs typeface="MS PGothic" charset="0"/>
              </a:defRPr>
            </a:lvl2pPr>
            <a:lvl3pPr marL="1143000" indent="-228600">
              <a:defRPr sz="1200">
                <a:solidFill>
                  <a:schemeClr val="tx1"/>
                </a:solidFill>
                <a:latin typeface="Corbel" charset="0"/>
                <a:ea typeface="MS PGothic" charset="0"/>
                <a:cs typeface="MS PGothic" charset="0"/>
              </a:defRPr>
            </a:lvl3pPr>
            <a:lvl4pPr marL="1600200" indent="-228600">
              <a:defRPr sz="1200">
                <a:solidFill>
                  <a:schemeClr val="tx1"/>
                </a:solidFill>
                <a:latin typeface="Corbel" charset="0"/>
                <a:ea typeface="MS PGothic" charset="0"/>
                <a:cs typeface="MS PGothic" charset="0"/>
              </a:defRPr>
            </a:lvl4pPr>
            <a:lvl5pPr marL="2057400" indent="-228600">
              <a:defRPr sz="1200">
                <a:solidFill>
                  <a:schemeClr val="tx1"/>
                </a:solidFill>
                <a:latin typeface="Corbel" charset="0"/>
                <a:ea typeface="MS PGothic" charset="0"/>
                <a:cs typeface="MS PGothic" charset="0"/>
              </a:defRPr>
            </a:lvl5pPr>
            <a:lvl6pPr marL="2514600" indent="-228600" eaLnBrk="0" fontAlgn="base" hangingPunct="0">
              <a:spcBef>
                <a:spcPct val="30000"/>
              </a:spcBef>
              <a:spcAft>
                <a:spcPct val="0"/>
              </a:spcAft>
              <a:defRPr sz="1200">
                <a:solidFill>
                  <a:schemeClr val="tx1"/>
                </a:solidFill>
                <a:latin typeface="Corbel" charset="0"/>
                <a:ea typeface="MS PGothic" charset="0"/>
                <a:cs typeface="MS PGothic" charset="0"/>
              </a:defRPr>
            </a:lvl6pPr>
            <a:lvl7pPr marL="2971800" indent="-228600" eaLnBrk="0" fontAlgn="base" hangingPunct="0">
              <a:spcBef>
                <a:spcPct val="30000"/>
              </a:spcBef>
              <a:spcAft>
                <a:spcPct val="0"/>
              </a:spcAft>
              <a:defRPr sz="1200">
                <a:solidFill>
                  <a:schemeClr val="tx1"/>
                </a:solidFill>
                <a:latin typeface="Corbel" charset="0"/>
                <a:ea typeface="MS PGothic" charset="0"/>
                <a:cs typeface="MS PGothic" charset="0"/>
              </a:defRPr>
            </a:lvl7pPr>
            <a:lvl8pPr marL="3429000" indent="-228600" eaLnBrk="0" fontAlgn="base" hangingPunct="0">
              <a:spcBef>
                <a:spcPct val="30000"/>
              </a:spcBef>
              <a:spcAft>
                <a:spcPct val="0"/>
              </a:spcAft>
              <a:defRPr sz="1200">
                <a:solidFill>
                  <a:schemeClr val="tx1"/>
                </a:solidFill>
                <a:latin typeface="Corbel" charset="0"/>
                <a:ea typeface="MS PGothic" charset="0"/>
                <a:cs typeface="MS PGothic" charset="0"/>
              </a:defRPr>
            </a:lvl8pPr>
            <a:lvl9pPr marL="3886200" indent="-228600" eaLnBrk="0" fontAlgn="base" hangingPunct="0">
              <a:spcBef>
                <a:spcPct val="30000"/>
              </a:spcBef>
              <a:spcAft>
                <a:spcPct val="0"/>
              </a:spcAft>
              <a:defRPr sz="1200">
                <a:solidFill>
                  <a:schemeClr val="tx1"/>
                </a:solidFill>
                <a:latin typeface="Corbel" charset="0"/>
                <a:ea typeface="MS PGothic" charset="0"/>
                <a:cs typeface="MS PGothic" charset="0"/>
              </a:defRPr>
            </a:lvl9pPr>
          </a:lstStyle>
          <a:p>
            <a:fld id="{3B357C44-F25A-8E4C-9433-FD250AE6F52D}" type="slidenum">
              <a:rPr lang="en-AU">
                <a:latin typeface="Calibri" charset="0"/>
                <a:cs typeface="Arial" charset="0"/>
              </a:rPr>
              <a:pPr/>
              <a:t>2</a:t>
            </a:fld>
            <a:endParaRPr lang="en-AU" dirty="0">
              <a:latin typeface="Calibri" charset="0"/>
              <a:cs typeface="Arial" charset="0"/>
            </a:endParaRPr>
          </a:p>
        </p:txBody>
      </p:sp>
    </p:spTree>
    <p:extLst>
      <p:ext uri="{BB962C8B-B14F-4D97-AF65-F5344CB8AC3E}">
        <p14:creationId xmlns:p14="http://schemas.microsoft.com/office/powerpoint/2010/main" val="3502332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Someecards https://cdn.someecards.com/someecards/usercards/when-i-die-i-want-the-people-i-did-group-projects-with-to-lower-me-into-my-grave-so-they-can-let-me-down-one-last-time-0e740.png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Memecenter</a:t>
            </a:r>
            <a:r>
              <a:rPr lang="en-AU" sz="1200" kern="1200" baseline="0" dirty="0" smtClean="0">
                <a:solidFill>
                  <a:schemeClr val="tx1"/>
                </a:solidFill>
                <a:effectLst/>
                <a:latin typeface="+mn-lt"/>
                <a:ea typeface="+mn-ea"/>
                <a:cs typeface="+mn-cs"/>
              </a:rPr>
              <a:t> https://img.memecdn.com/What-Group-Projects-Teach-Me_o_90913.jpg</a:t>
            </a:r>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3B86DDF-1EB9-4977-BB06-89F0083E8A81}" type="slidenum">
              <a:rPr lang="en-AU" smtClean="0"/>
              <a:t>3</a:t>
            </a:fld>
            <a:endParaRPr lang="en-AU" dirty="0"/>
          </a:p>
        </p:txBody>
      </p:sp>
    </p:spTree>
    <p:extLst>
      <p:ext uri="{BB962C8B-B14F-4D97-AF65-F5344CB8AC3E}">
        <p14:creationId xmlns:p14="http://schemas.microsoft.com/office/powerpoint/2010/main" val="2346819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663" y="811213"/>
            <a:ext cx="7199313" cy="4049712"/>
          </a:xfrm>
        </p:spPr>
      </p:sp>
      <p:sp>
        <p:nvSpPr>
          <p:cNvPr id="3" name="Notes Placeholder 2"/>
          <p:cNvSpPr>
            <a:spLocks noGrp="1"/>
          </p:cNvSpPr>
          <p:nvPr>
            <p:ph type="body" idx="1"/>
          </p:nvPr>
        </p:nvSpPr>
        <p:spPr/>
        <p:txBody>
          <a:bodyPr/>
          <a:lstStyle/>
          <a:p>
            <a:r>
              <a:rPr lang="en-US" dirty="0">
                <a:hlinkClick r:id="rId3"/>
              </a:rPr>
              <a:t>JodyHongFilms</a:t>
            </a:r>
            <a:r>
              <a:rPr lang="en-US" dirty="0"/>
              <a:t>,</a:t>
            </a:r>
            <a:r>
              <a:rPr lang="en-US" dirty="0">
                <a:cs typeface="Calibri"/>
              </a:rPr>
              <a:t> 2017 </a:t>
            </a:r>
            <a:r>
              <a:rPr lang="en-US" i="1" dirty="0">
                <a:cs typeface="Calibri"/>
              </a:rPr>
              <a:t>Hustle Bustle,  </a:t>
            </a:r>
            <a:r>
              <a:rPr lang="en-US" dirty="0" err="1">
                <a:cs typeface="Calibri"/>
              </a:rPr>
              <a:t>UnSplash</a:t>
            </a:r>
            <a:r>
              <a:rPr lang="en-US" dirty="0">
                <a:cs typeface="Calibri"/>
              </a:rPr>
              <a:t>, viewed </a:t>
            </a:r>
            <a:r>
              <a:rPr lang="en-US" dirty="0" smtClean="0">
                <a:cs typeface="Calibri"/>
              </a:rPr>
              <a:t>5th </a:t>
            </a:r>
            <a:r>
              <a:rPr lang="en-US" dirty="0">
                <a:cs typeface="Calibri"/>
              </a:rPr>
              <a:t>June 2018,  &lt;</a:t>
            </a:r>
            <a:r>
              <a:rPr lang="en-US" dirty="0"/>
              <a:t>https://images.unsplash.com/photo-1496840220025-4cbde0b9df65?ixlib=rb-0.3.5&amp;ixid=eyJhcHBfaWQiOjEyMDd9&amp;s=b43cd7e304ac84bc8d0991aa1442949b&amp;auto=format&amp;fit=crop&amp;w=500&amp;q=60</a:t>
            </a:r>
            <a:r>
              <a:rPr lang="en-US" dirty="0">
                <a:cs typeface="Calibri"/>
              </a:rPr>
              <a:t> &gt;.</a:t>
            </a:r>
            <a:endParaRPr lang="en-US" dirty="0"/>
          </a:p>
        </p:txBody>
      </p:sp>
      <p:sp>
        <p:nvSpPr>
          <p:cNvPr id="4" name="Slide Number Placeholder 3"/>
          <p:cNvSpPr>
            <a:spLocks noGrp="1"/>
          </p:cNvSpPr>
          <p:nvPr>
            <p:ph type="sldNum" sz="quarter" idx="10"/>
          </p:nvPr>
        </p:nvSpPr>
        <p:spPr/>
        <p:txBody>
          <a:bodyPr/>
          <a:lstStyle/>
          <a:p>
            <a:pPr>
              <a:defRPr/>
            </a:pPr>
            <a:fld id="{1EDB437F-59FE-4A6C-A802-8DC82142699A}" type="slidenum">
              <a:rPr lang="en-US" smtClean="0">
                <a:solidFill>
                  <a:prstClr val="black"/>
                </a:solidFill>
              </a:rPr>
              <a:pPr>
                <a:defRPr/>
              </a:pPr>
              <a:t>4</a:t>
            </a:fld>
            <a:endParaRPr lang="en-US" dirty="0">
              <a:solidFill>
                <a:prstClr val="black"/>
              </a:solidFill>
            </a:endParaRPr>
          </a:p>
        </p:txBody>
      </p:sp>
    </p:spTree>
    <p:extLst>
      <p:ext uri="{BB962C8B-B14F-4D97-AF65-F5344CB8AC3E}">
        <p14:creationId xmlns:p14="http://schemas.microsoft.com/office/powerpoint/2010/main" val="2356453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Carlos Musa 2016, 'Statistics on a laptop', </a:t>
            </a:r>
            <a:r>
              <a:rPr lang="en-US" i="1" dirty="0" smtClean="0"/>
              <a:t>Unsplash</a:t>
            </a:r>
            <a:r>
              <a:rPr lang="en-US" dirty="0" smtClean="0"/>
              <a:t>,  viewed 6th June 2018, &lt;https://images.unsplash.com/photo-1460925895917-afdab827c52f?ixlib=rb-0.3.5&amp;ixid=eyJhcHBfaWQiOjEyMDd9&amp;s=5a7430d7bd5676bc7b81f2b8bf8f6a75&amp;auto=format&amp;fit=crop&amp;w=500&amp;q=60&gt;.</a:t>
            </a:r>
            <a:endParaRPr lang="en-US" dirty="0" smtClean="0">
              <a:cs typeface="Calibri"/>
            </a:endParaRPr>
          </a:p>
          <a:p>
            <a:endParaRPr lang="en-US" dirty="0" smtClean="0"/>
          </a:p>
          <a:p>
            <a:endParaRPr lang="en-AU" dirty="0" smtClean="0"/>
          </a:p>
          <a:p>
            <a:endParaRPr lang="en-AU" dirty="0" smtClean="0">
              <a:cs typeface="Calibri"/>
            </a:endParaRPr>
          </a:p>
          <a:p>
            <a:endParaRPr lang="en-AU" dirty="0"/>
          </a:p>
        </p:txBody>
      </p:sp>
      <p:sp>
        <p:nvSpPr>
          <p:cNvPr id="4" name="Slide Number Placeholder 3"/>
          <p:cNvSpPr>
            <a:spLocks noGrp="1"/>
          </p:cNvSpPr>
          <p:nvPr>
            <p:ph type="sldNum" sz="quarter" idx="10"/>
          </p:nvPr>
        </p:nvSpPr>
        <p:spPr/>
        <p:txBody>
          <a:bodyPr/>
          <a:lstStyle/>
          <a:p>
            <a:fld id="{13B86DDF-1EB9-4977-BB06-89F0083E8A81}" type="slidenum">
              <a:rPr lang="en-AU" smtClean="0"/>
              <a:t>5</a:t>
            </a:fld>
            <a:endParaRPr lang="en-AU" dirty="0"/>
          </a:p>
        </p:txBody>
      </p:sp>
    </p:spTree>
    <p:extLst>
      <p:ext uri="{BB962C8B-B14F-4D97-AF65-F5344CB8AC3E}">
        <p14:creationId xmlns:p14="http://schemas.microsoft.com/office/powerpoint/2010/main" val="3054571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3B86DDF-1EB9-4977-BB06-89F0083E8A81}" type="slidenum">
              <a:rPr lang="en-AU" smtClean="0"/>
              <a:t>7</a:t>
            </a:fld>
            <a:endParaRPr lang="en-AU" dirty="0"/>
          </a:p>
        </p:txBody>
      </p:sp>
    </p:spTree>
    <p:extLst>
      <p:ext uri="{BB962C8B-B14F-4D97-AF65-F5344CB8AC3E}">
        <p14:creationId xmlns:p14="http://schemas.microsoft.com/office/powerpoint/2010/main" val="1767390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AU" dirty="0" smtClean="0">
                <a:hlinkClick r:id="rId3"/>
              </a:rPr>
              <a:t>Mubariz Mehdizadeh</a:t>
            </a:r>
            <a:r>
              <a:rPr lang="en-AU" dirty="0" smtClean="0"/>
              <a:t> 2017, ‘Man with headphones’, </a:t>
            </a:r>
            <a:r>
              <a:rPr lang="en-US" i="1" dirty="0" smtClean="0"/>
              <a:t>Unsplash</a:t>
            </a:r>
            <a:r>
              <a:rPr lang="en-US" dirty="0" smtClean="0"/>
              <a:t>,  viewed 6th June 2018, </a:t>
            </a:r>
            <a:r>
              <a:rPr lang="en-AU" dirty="0" smtClean="0"/>
              <a:t>&lt;https://images.unsplash.com/photo-1509098681029-b45e9c845022?ixlib=rb-0.3.5&amp;ixid=eyJhcHBfaWQiOjEyMDd9&amp;s=928cdaeb7b1758a4b74bc6c138e46b9e&amp;auto=format&amp;fit=crop&amp;w=500&amp;q=60 &gt;.</a:t>
            </a:r>
            <a:endParaRPr lang="en-AU" dirty="0" smtClean="0">
              <a:cs typeface="Calibri"/>
            </a:endParaRPr>
          </a:p>
          <a:p>
            <a:pPr>
              <a:defRPr/>
            </a:pPr>
            <a:endParaRPr lang="en-AU" dirty="0" smtClean="0">
              <a:latin typeface="+mn-lt"/>
              <a:cs typeface="Calibri"/>
            </a:endParaRPr>
          </a:p>
          <a:p>
            <a:pPr>
              <a:defRPr/>
            </a:pPr>
            <a:r>
              <a:rPr lang="en-AU" dirty="0" smtClean="0">
                <a:latin typeface="+mn-lt"/>
                <a:cs typeface="Calibri"/>
              </a:rPr>
              <a:t>RawPixel 2018, ‘Info’, </a:t>
            </a:r>
            <a:r>
              <a:rPr lang="en-US" i="1" dirty="0" smtClean="0"/>
              <a:t>Unsplash</a:t>
            </a:r>
            <a:r>
              <a:rPr lang="en-US" dirty="0" smtClean="0"/>
              <a:t>,  viewed 6th June 2018, </a:t>
            </a:r>
            <a:r>
              <a:rPr lang="en-AU" dirty="0" smtClean="0">
                <a:latin typeface="+mn-lt"/>
                <a:cs typeface="Calibri"/>
              </a:rPr>
              <a:t> &lt; </a:t>
            </a:r>
            <a:r>
              <a:rPr lang="en-AU" dirty="0" smtClean="0">
                <a:hlinkClick r:id="rId4"/>
              </a:rPr>
              <a:t>https://images.unsplash.com/photo-1525856884840-7a1132f8ab82?ixlib=rb-0.3.5&amp;ixid=eyJhcHBfaWQiOjEyMDd9&amp;s=59381bca4c5ed3a847603a5d4b9eb548&amp;auto=format&amp;fit=crop&amp;w=500&amp;q=60</a:t>
            </a:r>
            <a:r>
              <a:rPr lang="en-AU" dirty="0" smtClean="0"/>
              <a:t>&gt;.</a:t>
            </a:r>
            <a:r>
              <a:rPr lang="en-AU" dirty="0" smtClean="0">
                <a:cs typeface="Calibri"/>
              </a:rPr>
              <a:t> (women on computer)</a:t>
            </a:r>
          </a:p>
          <a:p>
            <a:pPr>
              <a:defRPr/>
            </a:pPr>
            <a:endParaRPr lang="en-AU" dirty="0" smtClean="0">
              <a:latin typeface="+mn-lt"/>
              <a:cs typeface="Calibri"/>
            </a:endParaRPr>
          </a:p>
          <a:p>
            <a:pPr>
              <a:defRPr/>
            </a:pPr>
            <a:r>
              <a:rPr lang="en-AU" dirty="0" smtClean="0">
                <a:latin typeface="+mn-lt"/>
                <a:cs typeface="Calibri"/>
              </a:rPr>
              <a:t>Helena Lopes 2018, ‘Info’, </a:t>
            </a:r>
            <a:r>
              <a:rPr lang="en-AU" i="1" dirty="0" smtClean="0">
                <a:latin typeface="+mn-lt"/>
                <a:cs typeface="Calibri"/>
              </a:rPr>
              <a:t>UnSplash</a:t>
            </a:r>
            <a:r>
              <a:rPr lang="en-AU" dirty="0" smtClean="0">
                <a:latin typeface="+mn-lt"/>
                <a:cs typeface="Calibri"/>
              </a:rPr>
              <a:t>,  &lt;</a:t>
            </a:r>
            <a:r>
              <a:rPr lang="en-AU" dirty="0" smtClean="0"/>
              <a:t>https://images.unsplash.com/photo-1523908511403-7fc7b25592f4?ixlib=rb-0.3.5&amp;ixid=eyJhcHBfaWQiOjEyMDd9&amp;s=1fe18e6fdfabd9a43474c9ad3d2255b4&amp;auto=format&amp;fit=crop&amp;w=500&amp;q=60&gt;. (men coworking&gt;.</a:t>
            </a:r>
            <a:endParaRPr lang="en-AU" dirty="0" smtClean="0">
              <a:cs typeface="Calibri"/>
            </a:endParaRPr>
          </a:p>
          <a:p>
            <a:pPr>
              <a:defRPr/>
            </a:pPr>
            <a:endParaRPr lang="en-AU" dirty="0" smtClean="0">
              <a:latin typeface="-apple-system"/>
              <a:cs typeface="Calibri"/>
            </a:endParaRPr>
          </a:p>
          <a:p>
            <a:endParaRPr lang="en-AU" dirty="0"/>
          </a:p>
        </p:txBody>
      </p:sp>
      <p:sp>
        <p:nvSpPr>
          <p:cNvPr id="4" name="Slide Number Placeholder 3"/>
          <p:cNvSpPr>
            <a:spLocks noGrp="1"/>
          </p:cNvSpPr>
          <p:nvPr>
            <p:ph type="sldNum" sz="quarter" idx="10"/>
          </p:nvPr>
        </p:nvSpPr>
        <p:spPr/>
        <p:txBody>
          <a:bodyPr/>
          <a:lstStyle/>
          <a:p>
            <a:fld id="{13B86DDF-1EB9-4977-BB06-89F0083E8A81}" type="slidenum">
              <a:rPr lang="en-AU" smtClean="0"/>
              <a:t>8</a:t>
            </a:fld>
            <a:endParaRPr lang="en-AU" dirty="0"/>
          </a:p>
        </p:txBody>
      </p:sp>
    </p:spTree>
    <p:extLst>
      <p:ext uri="{BB962C8B-B14F-4D97-AF65-F5344CB8AC3E}">
        <p14:creationId xmlns:p14="http://schemas.microsoft.com/office/powerpoint/2010/main" val="3613437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baseline="0" dirty="0" smtClean="0">
                <a:solidFill>
                  <a:schemeClr val="tx1"/>
                </a:solidFill>
                <a:latin typeface="+mn-lt"/>
                <a:ea typeface="+mn-ea"/>
                <a:cs typeface="+mn-cs"/>
              </a:rPr>
              <a:t>What do you see as the biggest challenges facing humanity in the next decade?	</a:t>
            </a:r>
          </a:p>
          <a:p>
            <a:r>
              <a:rPr lang="en-AU" sz="1200" b="0" i="0" u="none" strike="noStrike" kern="1200" baseline="0" dirty="0" smtClean="0">
                <a:solidFill>
                  <a:schemeClr val="tx1"/>
                </a:solidFill>
                <a:latin typeface="+mn-lt"/>
                <a:ea typeface="+mn-ea"/>
                <a:cs typeface="+mn-cs"/>
              </a:rPr>
              <a:t>Where do you see opportunities for technology to provide solutions?	</a:t>
            </a:r>
          </a:p>
          <a:p>
            <a:r>
              <a:rPr lang="en-AU" sz="1200" b="0" i="0" u="none" strike="noStrike" kern="1200" baseline="0" dirty="0" smtClean="0">
                <a:solidFill>
                  <a:schemeClr val="tx1"/>
                </a:solidFill>
                <a:latin typeface="+mn-lt"/>
                <a:ea typeface="+mn-ea"/>
                <a:cs typeface="+mn-cs"/>
              </a:rPr>
              <a:t>What problems or opportunities would you like to explore?	</a:t>
            </a:r>
          </a:p>
          <a:p>
            <a:endParaRPr lang="en-AU" dirty="0"/>
          </a:p>
        </p:txBody>
      </p:sp>
      <p:sp>
        <p:nvSpPr>
          <p:cNvPr id="4" name="Slide Number Placeholder 3"/>
          <p:cNvSpPr>
            <a:spLocks noGrp="1"/>
          </p:cNvSpPr>
          <p:nvPr>
            <p:ph type="sldNum" sz="quarter" idx="10"/>
          </p:nvPr>
        </p:nvSpPr>
        <p:spPr/>
        <p:txBody>
          <a:bodyPr/>
          <a:lstStyle/>
          <a:p>
            <a:fld id="{13B86DDF-1EB9-4977-BB06-89F0083E8A81}" type="slidenum">
              <a:rPr lang="en-AU" smtClean="0"/>
              <a:t>10</a:t>
            </a:fld>
            <a:endParaRPr lang="en-AU" dirty="0"/>
          </a:p>
        </p:txBody>
      </p:sp>
    </p:spTree>
    <p:extLst>
      <p:ext uri="{BB962C8B-B14F-4D97-AF65-F5344CB8AC3E}">
        <p14:creationId xmlns:p14="http://schemas.microsoft.com/office/powerpoint/2010/main" val="3137652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Mindmap - </a:t>
            </a:r>
            <a:r>
              <a:rPr lang="en-AU" sz="1200" dirty="0" smtClean="0">
                <a:latin typeface="Helvetica" panose="020B0604020202020204" pitchFamily="34" charset="0"/>
                <a:cs typeface="Helvetica" panose="020B0604020202020204" pitchFamily="34" charset="0"/>
              </a:rPr>
              <a:t>Lawther &amp; Snelling</a:t>
            </a:r>
          </a:p>
          <a:p>
            <a:endParaRPr lang="en-AU" sz="1200" dirty="0" smtClean="0">
              <a:latin typeface="Helvetica" panose="020B0604020202020204" pitchFamily="34" charset="0"/>
              <a:cs typeface="Helvetica" panose="020B0604020202020204" pitchFamily="34" charset="0"/>
            </a:endParaRPr>
          </a:p>
          <a:p>
            <a:r>
              <a:rPr lang="en-AU" sz="1200" dirty="0" smtClean="0">
                <a:latin typeface="Helvetica" panose="020B0604020202020204" pitchFamily="34" charset="0"/>
                <a:cs typeface="Helvetica" panose="020B0604020202020204" pitchFamily="34" charset="0"/>
              </a:rPr>
              <a:t>Hand drawn - Trebilcock</a:t>
            </a:r>
          </a:p>
          <a:p>
            <a:endParaRPr lang="en-AU" dirty="0"/>
          </a:p>
        </p:txBody>
      </p:sp>
      <p:sp>
        <p:nvSpPr>
          <p:cNvPr id="4" name="Slide Number Placeholder 3"/>
          <p:cNvSpPr>
            <a:spLocks noGrp="1"/>
          </p:cNvSpPr>
          <p:nvPr>
            <p:ph type="sldNum" sz="quarter" idx="10"/>
          </p:nvPr>
        </p:nvSpPr>
        <p:spPr/>
        <p:txBody>
          <a:bodyPr/>
          <a:lstStyle/>
          <a:p>
            <a:fld id="{13B86DDF-1EB9-4977-BB06-89F0083E8A81}" type="slidenum">
              <a:rPr lang="en-AU" smtClean="0"/>
              <a:t>12</a:t>
            </a:fld>
            <a:endParaRPr lang="en-AU" dirty="0"/>
          </a:p>
        </p:txBody>
      </p:sp>
    </p:spTree>
    <p:extLst>
      <p:ext uri="{BB962C8B-B14F-4D97-AF65-F5344CB8AC3E}">
        <p14:creationId xmlns:p14="http://schemas.microsoft.com/office/powerpoint/2010/main" val="26195397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200" name="Rectangle 8"/>
          <p:cNvSpPr>
            <a:spLocks noGrp="1" noChangeArrowheads="1"/>
          </p:cNvSpPr>
          <p:nvPr>
            <p:ph type="ctrTitle" sz="quarter"/>
          </p:nvPr>
        </p:nvSpPr>
        <p:spPr bwMode="auto">
          <a:xfrm>
            <a:off x="1920000" y="3384551"/>
            <a:ext cx="7721600" cy="387351"/>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lvl1pPr algn="l">
              <a:defRPr sz="3200">
                <a:solidFill>
                  <a:schemeClr val="bg1"/>
                </a:solidFill>
              </a:defRPr>
            </a:lvl1pPr>
          </a:lstStyle>
          <a:p>
            <a:r>
              <a:rPr lang="en-US" dirty="0"/>
              <a:t>Click to edit Master title style</a:t>
            </a:r>
          </a:p>
        </p:txBody>
      </p:sp>
      <p:sp>
        <p:nvSpPr>
          <p:cNvPr id="8203" name="Rectangle 11"/>
          <p:cNvSpPr>
            <a:spLocks noGrp="1" noChangeArrowheads="1"/>
          </p:cNvSpPr>
          <p:nvPr>
            <p:ph type="subTitle" sz="quarter" idx="1"/>
          </p:nvPr>
        </p:nvSpPr>
        <p:spPr bwMode="auto">
          <a:xfrm>
            <a:off x="1920000" y="3868737"/>
            <a:ext cx="8026400" cy="3857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l">
              <a:buFontTx/>
              <a:buNone/>
              <a:defRPr sz="1867">
                <a:solidFill>
                  <a:schemeClr val="bg1"/>
                </a:solidFill>
              </a:defRPr>
            </a:lvl1pPr>
          </a:lstStyle>
          <a:p>
            <a:r>
              <a:rPr lang="en-US" dirty="0"/>
              <a:t>Click to edit Master subtitle style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660" y="5729922"/>
            <a:ext cx="1950041" cy="579639"/>
          </a:xfrm>
          <a:prstGeom prst="rect">
            <a:avLst/>
          </a:prstGeom>
        </p:spPr>
      </p:pic>
    </p:spTree>
    <p:extLst>
      <p:ext uri="{BB962C8B-B14F-4D97-AF65-F5344CB8AC3E}">
        <p14:creationId xmlns:p14="http://schemas.microsoft.com/office/powerpoint/2010/main" val="113974661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546101" y="428625"/>
            <a:ext cx="11010900" cy="647700"/>
          </a:xfrm>
          <a:prstGeom prst="rect">
            <a:avLst/>
          </a:prstGeom>
        </p:spPr>
        <p:txBody>
          <a:bodyPr/>
          <a:lstStyle>
            <a:lvl1pPr marL="0" indent="0">
              <a:buNone/>
              <a:defRPr b="1">
                <a:solidFill>
                  <a:srgbClr val="0000C8"/>
                </a:solidFill>
              </a:defRPr>
            </a:lvl1pPr>
          </a:lstStyle>
          <a:p>
            <a:pPr lvl="0"/>
            <a:r>
              <a:rPr lang="en-US"/>
              <a:t>Title</a:t>
            </a:r>
            <a:endParaRPr lang="en-AU"/>
          </a:p>
        </p:txBody>
      </p:sp>
      <p:sp>
        <p:nvSpPr>
          <p:cNvPr id="6" name="Text Placeholder 3"/>
          <p:cNvSpPr>
            <a:spLocks noGrp="1"/>
          </p:cNvSpPr>
          <p:nvPr>
            <p:ph type="body" sz="quarter" idx="11" hasCustomPrompt="1"/>
          </p:nvPr>
        </p:nvSpPr>
        <p:spPr>
          <a:xfrm>
            <a:off x="552450" y="1295400"/>
            <a:ext cx="11010900" cy="647700"/>
          </a:xfrm>
          <a:prstGeom prst="rect">
            <a:avLst/>
          </a:prstGeom>
        </p:spPr>
        <p:txBody>
          <a:bodyPr/>
          <a:lstStyle>
            <a:lvl1pPr marL="0" indent="0">
              <a:buNone/>
              <a:defRPr sz="2000" b="1">
                <a:solidFill>
                  <a:schemeClr val="tx1"/>
                </a:solidFill>
              </a:defRPr>
            </a:lvl1pPr>
          </a:lstStyle>
          <a:p>
            <a:pPr lvl="0"/>
            <a:r>
              <a:rPr lang="en-US"/>
              <a:t>Text</a:t>
            </a:r>
          </a:p>
          <a:p>
            <a:pPr lvl="0"/>
            <a:endParaRPr lang="en-AU"/>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5562556"/>
            <a:ext cx="121920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861" y="5977919"/>
            <a:ext cx="2165940" cy="482860"/>
          </a:xfrm>
          <a:prstGeom prst="rect">
            <a:avLst/>
          </a:prstGeom>
        </p:spPr>
      </p:pic>
    </p:spTree>
    <p:extLst>
      <p:ext uri="{BB962C8B-B14F-4D97-AF65-F5344CB8AC3E}">
        <p14:creationId xmlns:p14="http://schemas.microsoft.com/office/powerpoint/2010/main" val="322171776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10772775" cy="1658198"/>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76657" y="2011680"/>
            <a:ext cx="10753725" cy="3766185"/>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685800" y="6412447"/>
            <a:ext cx="4114800" cy="228600"/>
          </a:xfrm>
          <a:prstGeom prst="rect">
            <a:avLst/>
          </a:prstGeom>
        </p:spPr>
        <p:txBody>
          <a:bodyPr/>
          <a:lstStyle/>
          <a:p>
            <a:pPr>
              <a:defRPr/>
            </a:pPr>
            <a:fld id="{4262F761-3606-4350-A500-0BA6CB8ABDBB}" type="datetimeFigureOut">
              <a:rPr lang="en-US" altLang="en-US"/>
              <a:pPr>
                <a:defRPr/>
              </a:pPr>
              <a:t>11/27/2018</a:t>
            </a:fld>
            <a:endParaRPr lang="en-US" altLang="en-US" dirty="0"/>
          </a:p>
        </p:txBody>
      </p:sp>
      <p:sp>
        <p:nvSpPr>
          <p:cNvPr id="5" name="Footer Placeholder 4"/>
          <p:cNvSpPr>
            <a:spLocks noGrp="1"/>
          </p:cNvSpPr>
          <p:nvPr>
            <p:ph type="ftr" sz="quarter" idx="11"/>
          </p:nvPr>
        </p:nvSpPr>
        <p:spPr>
          <a:xfrm>
            <a:off x="685800" y="6554697"/>
            <a:ext cx="5029200" cy="228600"/>
          </a:xfrm>
          <a:prstGeom prst="rect">
            <a:avLst/>
          </a:prstGeom>
        </p:spPr>
        <p:txBody>
          <a:bodyPr/>
          <a:lstStyle/>
          <a:p>
            <a:pPr>
              <a:defRPr/>
            </a:pPr>
            <a:endParaRPr lang="en-US" altLang="en-US" dirty="0"/>
          </a:p>
        </p:txBody>
      </p:sp>
      <p:sp>
        <p:nvSpPr>
          <p:cNvPr id="6" name="Slide Number Placeholder 5"/>
          <p:cNvSpPr>
            <a:spLocks noGrp="1"/>
          </p:cNvSpPr>
          <p:nvPr>
            <p:ph type="sldNum" sz="quarter" idx="12"/>
          </p:nvPr>
        </p:nvSpPr>
        <p:spPr>
          <a:xfrm>
            <a:off x="8763926" y="5876414"/>
            <a:ext cx="2926080" cy="1397039"/>
          </a:xfrm>
          <a:prstGeom prst="rect">
            <a:avLst/>
          </a:prstGeom>
        </p:spPr>
        <p:txBody>
          <a:bodyPr/>
          <a:lstStyle/>
          <a:p>
            <a:pPr>
              <a:defRPr/>
            </a:pPr>
            <a:fld id="{9C4A0A69-5820-4BBA-936A-4ACD6A00594E}" type="slidenum">
              <a:rPr lang="en-US" altLang="en-US"/>
              <a:pPr>
                <a:defRPr/>
              </a:pPr>
              <a:t>‹#›</a:t>
            </a:fld>
            <a:endParaRPr lang="en-US" altLang="en-US" dirty="0"/>
          </a:p>
        </p:txBody>
      </p:sp>
    </p:spTree>
    <p:extLst>
      <p:ext uri="{BB962C8B-B14F-4D97-AF65-F5344CB8AC3E}">
        <p14:creationId xmlns:p14="http://schemas.microsoft.com/office/powerpoint/2010/main" val="3789303845"/>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21247413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513094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3932141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AU"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2623801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AU"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5207465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AU"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6888334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AU"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8514193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AU"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282048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5130741"/>
            <a:ext cx="12192000" cy="17272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660" y="5729922"/>
            <a:ext cx="1950041" cy="579639"/>
          </a:xfrm>
          <a:prstGeom prst="rect">
            <a:avLst/>
          </a:prstGeom>
        </p:spPr>
      </p:pic>
      <p:sp>
        <p:nvSpPr>
          <p:cNvPr id="4" name="Text Placeholder 3"/>
          <p:cNvSpPr>
            <a:spLocks noGrp="1"/>
          </p:cNvSpPr>
          <p:nvPr>
            <p:ph type="body" sz="quarter" idx="10" hasCustomPrompt="1"/>
          </p:nvPr>
        </p:nvSpPr>
        <p:spPr>
          <a:xfrm>
            <a:off x="546102" y="428626"/>
            <a:ext cx="11010900" cy="647700"/>
          </a:xfrm>
          <a:prstGeom prst="rect">
            <a:avLst/>
          </a:prstGeom>
        </p:spPr>
        <p:txBody>
          <a:bodyPr/>
          <a:lstStyle>
            <a:lvl1pPr marL="0" indent="0">
              <a:buNone/>
              <a:defRPr b="1">
                <a:solidFill>
                  <a:srgbClr val="0000C8"/>
                </a:solidFill>
              </a:defRPr>
            </a:lvl1pPr>
          </a:lstStyle>
          <a:p>
            <a:pPr lvl="0"/>
            <a:r>
              <a:rPr lang="en-US" dirty="0"/>
              <a:t>Title</a:t>
            </a:r>
            <a:endParaRPr lang="en-AU" dirty="0"/>
          </a:p>
        </p:txBody>
      </p:sp>
      <p:sp>
        <p:nvSpPr>
          <p:cNvPr id="6" name="Text Placeholder 3"/>
          <p:cNvSpPr>
            <a:spLocks noGrp="1"/>
          </p:cNvSpPr>
          <p:nvPr>
            <p:ph type="body" sz="quarter" idx="11" hasCustomPrompt="1"/>
          </p:nvPr>
        </p:nvSpPr>
        <p:spPr>
          <a:xfrm>
            <a:off x="552451" y="1295401"/>
            <a:ext cx="11010900" cy="647700"/>
          </a:xfrm>
          <a:prstGeom prst="rect">
            <a:avLst/>
          </a:prstGeom>
        </p:spPr>
        <p:txBody>
          <a:bodyPr/>
          <a:lstStyle>
            <a:lvl1pPr marL="0" indent="0">
              <a:buNone/>
              <a:defRPr sz="2667" b="1">
                <a:solidFill>
                  <a:schemeClr val="tx1"/>
                </a:solidFill>
              </a:defRPr>
            </a:lvl1pPr>
          </a:lstStyle>
          <a:p>
            <a:pPr lvl="0"/>
            <a:r>
              <a:rPr lang="en-US" dirty="0"/>
              <a:t>Text</a:t>
            </a:r>
          </a:p>
          <a:p>
            <a:pPr lvl="0"/>
            <a:endParaRPr lang="en-AU" dirty="0"/>
          </a:p>
        </p:txBody>
      </p:sp>
    </p:spTree>
    <p:extLst>
      <p:ext uri="{BB962C8B-B14F-4D97-AF65-F5344CB8AC3E}">
        <p14:creationId xmlns:p14="http://schemas.microsoft.com/office/powerpoint/2010/main" val="312984812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AU"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36798088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3054736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41555505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3783265585"/>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138367939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232328274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269692468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447752100"/>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2914430331"/>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14726630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680" y="4268765"/>
            <a:ext cx="12184640" cy="25892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660" y="5729922"/>
            <a:ext cx="1950041" cy="579639"/>
          </a:xfrm>
          <a:prstGeom prst="rect">
            <a:avLst/>
          </a:prstGeom>
        </p:spPr>
      </p:pic>
      <p:sp>
        <p:nvSpPr>
          <p:cNvPr id="4" name="Text Placeholder 3"/>
          <p:cNvSpPr>
            <a:spLocks noGrp="1"/>
          </p:cNvSpPr>
          <p:nvPr>
            <p:ph type="body" sz="quarter" idx="10" hasCustomPrompt="1"/>
          </p:nvPr>
        </p:nvSpPr>
        <p:spPr>
          <a:xfrm>
            <a:off x="546102" y="428626"/>
            <a:ext cx="11010900" cy="647700"/>
          </a:xfrm>
          <a:prstGeom prst="rect">
            <a:avLst/>
          </a:prstGeom>
        </p:spPr>
        <p:txBody>
          <a:bodyPr/>
          <a:lstStyle>
            <a:lvl1pPr marL="0" indent="0">
              <a:buNone/>
              <a:defRPr b="1">
                <a:solidFill>
                  <a:srgbClr val="0000C8"/>
                </a:solidFill>
              </a:defRPr>
            </a:lvl1pPr>
          </a:lstStyle>
          <a:p>
            <a:pPr lvl="0"/>
            <a:r>
              <a:rPr lang="en-US" dirty="0"/>
              <a:t>Title</a:t>
            </a:r>
            <a:endParaRPr lang="en-AU" dirty="0"/>
          </a:p>
        </p:txBody>
      </p:sp>
      <p:sp>
        <p:nvSpPr>
          <p:cNvPr id="6" name="Text Placeholder 3"/>
          <p:cNvSpPr>
            <a:spLocks noGrp="1"/>
          </p:cNvSpPr>
          <p:nvPr>
            <p:ph type="body" sz="quarter" idx="11" hasCustomPrompt="1"/>
          </p:nvPr>
        </p:nvSpPr>
        <p:spPr>
          <a:xfrm>
            <a:off x="552451" y="1295401"/>
            <a:ext cx="11010900" cy="647700"/>
          </a:xfrm>
          <a:prstGeom prst="rect">
            <a:avLst/>
          </a:prstGeom>
        </p:spPr>
        <p:txBody>
          <a:bodyPr/>
          <a:lstStyle>
            <a:lvl1pPr marL="0" indent="0">
              <a:buNone/>
              <a:defRPr sz="2667" b="1">
                <a:solidFill>
                  <a:schemeClr val="tx1"/>
                </a:solidFill>
              </a:defRPr>
            </a:lvl1pPr>
          </a:lstStyle>
          <a:p>
            <a:pPr lvl="0"/>
            <a:r>
              <a:rPr lang="en-US" dirty="0"/>
              <a:t>Text</a:t>
            </a:r>
          </a:p>
          <a:p>
            <a:pPr lvl="0"/>
            <a:endParaRPr lang="en-AU" dirty="0"/>
          </a:p>
        </p:txBody>
      </p:sp>
    </p:spTree>
    <p:extLst>
      <p:ext uri="{BB962C8B-B14F-4D97-AF65-F5344CB8AC3E}">
        <p14:creationId xmlns:p14="http://schemas.microsoft.com/office/powerpoint/2010/main" val="1309679281"/>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14117335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1185181087"/>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4209624457"/>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743798358"/>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3" name="Rectangle 2"/>
          <p:cNvSpPr/>
          <p:nvPr userDrawn="1"/>
        </p:nvSpPr>
        <p:spPr bwMode="auto">
          <a:xfrm>
            <a:off x="0" y="6464301"/>
            <a:ext cx="12192000" cy="393700"/>
          </a:xfrm>
          <a:prstGeom prst="rect">
            <a:avLst/>
          </a:prstGeom>
          <a:solidFill>
            <a:srgbClr val="00349C"/>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dirty="0">
              <a:solidFill>
                <a:prstClr val="black"/>
              </a:solidFill>
              <a:latin typeface="Arial" charset="0"/>
              <a:cs typeface="Arial" charset="0"/>
            </a:endParaRPr>
          </a:p>
        </p:txBody>
      </p:sp>
      <p:pic>
        <p:nvPicPr>
          <p:cNvPr id="6" name="Picture 5" descr="UniLndscplogo-blu_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0534" y="5791543"/>
            <a:ext cx="2046567" cy="540000"/>
          </a:xfrm>
          <a:prstGeom prst="rect">
            <a:avLst/>
          </a:prstGeom>
        </p:spPr>
      </p:pic>
    </p:spTree>
    <p:extLst>
      <p:ext uri="{BB962C8B-B14F-4D97-AF65-F5344CB8AC3E}">
        <p14:creationId xmlns:p14="http://schemas.microsoft.com/office/powerpoint/2010/main" val="697173985"/>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546101" y="428625"/>
            <a:ext cx="11010900" cy="647700"/>
          </a:xfrm>
          <a:prstGeom prst="rect">
            <a:avLst/>
          </a:prstGeom>
        </p:spPr>
        <p:txBody>
          <a:bodyPr/>
          <a:lstStyle>
            <a:lvl1pPr marL="0" indent="0">
              <a:buNone/>
              <a:defRPr b="1">
                <a:solidFill>
                  <a:srgbClr val="0000C8"/>
                </a:solidFill>
              </a:defRPr>
            </a:lvl1pPr>
          </a:lstStyle>
          <a:p>
            <a:pPr lvl="0"/>
            <a:r>
              <a:rPr lang="en-US"/>
              <a:t>Title</a:t>
            </a:r>
            <a:endParaRPr lang="en-AU"/>
          </a:p>
        </p:txBody>
      </p:sp>
      <p:sp>
        <p:nvSpPr>
          <p:cNvPr id="6" name="Text Placeholder 3"/>
          <p:cNvSpPr>
            <a:spLocks noGrp="1"/>
          </p:cNvSpPr>
          <p:nvPr>
            <p:ph type="body" sz="quarter" idx="11" hasCustomPrompt="1"/>
          </p:nvPr>
        </p:nvSpPr>
        <p:spPr>
          <a:xfrm>
            <a:off x="552450" y="1295400"/>
            <a:ext cx="11010900" cy="647700"/>
          </a:xfrm>
          <a:prstGeom prst="rect">
            <a:avLst/>
          </a:prstGeom>
        </p:spPr>
        <p:txBody>
          <a:bodyPr/>
          <a:lstStyle>
            <a:lvl1pPr marL="0" indent="0">
              <a:buNone/>
              <a:defRPr sz="2000" b="1">
                <a:solidFill>
                  <a:schemeClr val="tx1"/>
                </a:solidFill>
              </a:defRPr>
            </a:lvl1pPr>
          </a:lstStyle>
          <a:p>
            <a:pPr lvl="0"/>
            <a:r>
              <a:rPr lang="en-US"/>
              <a:t>Text</a:t>
            </a:r>
          </a:p>
          <a:p>
            <a:pPr lvl="0"/>
            <a:endParaRPr lang="en-AU"/>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5562556"/>
            <a:ext cx="121920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861" y="5977919"/>
            <a:ext cx="2165940" cy="482860"/>
          </a:xfrm>
          <a:prstGeom prst="rect">
            <a:avLst/>
          </a:prstGeom>
        </p:spPr>
      </p:pic>
    </p:spTree>
    <p:extLst>
      <p:ext uri="{BB962C8B-B14F-4D97-AF65-F5344CB8AC3E}">
        <p14:creationId xmlns:p14="http://schemas.microsoft.com/office/powerpoint/2010/main" val="2682448700"/>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6413501" y="0"/>
            <a:ext cx="5778500" cy="5562556"/>
          </a:xfrm>
          <a:prstGeom prst="rect">
            <a:avLst/>
          </a:prstGeom>
        </p:spPr>
        <p:txBody>
          <a:bodyPr/>
          <a:lstStyle/>
          <a:p>
            <a:endParaRPr lang="en-AU" dirty="0"/>
          </a:p>
        </p:txBody>
      </p:sp>
      <p:sp>
        <p:nvSpPr>
          <p:cNvPr id="3" name="Text Placeholder 6"/>
          <p:cNvSpPr>
            <a:spLocks noGrp="1"/>
          </p:cNvSpPr>
          <p:nvPr>
            <p:ph type="body" sz="quarter" idx="11" hasCustomPrompt="1"/>
          </p:nvPr>
        </p:nvSpPr>
        <p:spPr>
          <a:xfrm>
            <a:off x="444500" y="266700"/>
            <a:ext cx="5486400" cy="666750"/>
          </a:xfrm>
          <a:prstGeom prst="rect">
            <a:avLst/>
          </a:prstGeom>
        </p:spPr>
        <p:txBody>
          <a:bodyPr/>
          <a:lstStyle>
            <a:lvl1pPr marL="0" indent="0">
              <a:buNone/>
              <a:defRPr sz="2800" b="1">
                <a:solidFill>
                  <a:srgbClr val="0000C8"/>
                </a:solidFill>
              </a:defRPr>
            </a:lvl1pPr>
          </a:lstStyle>
          <a:p>
            <a:pPr lvl="0"/>
            <a:r>
              <a:rPr lang="en-US"/>
              <a:t>Title</a:t>
            </a:r>
          </a:p>
          <a:p>
            <a:pPr lvl="0"/>
            <a:endParaRPr lang="en-US"/>
          </a:p>
          <a:p>
            <a:pPr lvl="0"/>
            <a:endParaRPr lang="en-US"/>
          </a:p>
          <a:p>
            <a:pPr lvl="0"/>
            <a:endParaRPr lang="en-AU"/>
          </a:p>
        </p:txBody>
      </p:sp>
      <p:sp>
        <p:nvSpPr>
          <p:cNvPr id="4" name="Text Placeholder 8"/>
          <p:cNvSpPr>
            <a:spLocks noGrp="1"/>
          </p:cNvSpPr>
          <p:nvPr>
            <p:ph type="body" sz="quarter" idx="12" hasCustomPrompt="1"/>
          </p:nvPr>
        </p:nvSpPr>
        <p:spPr>
          <a:xfrm>
            <a:off x="431800" y="1028701"/>
            <a:ext cx="5486400" cy="3952875"/>
          </a:xfrm>
          <a:prstGeom prst="rect">
            <a:avLst/>
          </a:prstGeom>
        </p:spPr>
        <p:txBody>
          <a:bodyPr/>
          <a:lstStyle>
            <a:lvl1pPr marL="0" indent="0">
              <a:buNone/>
              <a:defRPr sz="2000" b="1"/>
            </a:lvl1pPr>
          </a:lstStyle>
          <a:p>
            <a:pPr lvl="0"/>
            <a:r>
              <a:rPr lang="en-US"/>
              <a:t>Text</a:t>
            </a:r>
            <a:endParaRPr lang="en-AU"/>
          </a:p>
        </p:txBody>
      </p:sp>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5562556"/>
            <a:ext cx="121920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861" y="5977919"/>
            <a:ext cx="2165940" cy="482860"/>
          </a:xfrm>
          <a:prstGeom prst="rect">
            <a:avLst/>
          </a:prstGeom>
        </p:spPr>
      </p:pic>
    </p:spTree>
    <p:extLst>
      <p:ext uri="{BB962C8B-B14F-4D97-AF65-F5344CB8AC3E}">
        <p14:creationId xmlns:p14="http://schemas.microsoft.com/office/powerpoint/2010/main" val="81118975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546101" y="428625"/>
            <a:ext cx="11010900" cy="647700"/>
          </a:xfrm>
          <a:prstGeom prst="rect">
            <a:avLst/>
          </a:prstGeom>
        </p:spPr>
        <p:txBody>
          <a:bodyPr/>
          <a:lstStyle>
            <a:lvl1pPr marL="0" indent="0">
              <a:buNone/>
              <a:defRPr b="1">
                <a:solidFill>
                  <a:srgbClr val="0000C8"/>
                </a:solidFill>
              </a:defRPr>
            </a:lvl1pPr>
          </a:lstStyle>
          <a:p>
            <a:pPr lvl="0"/>
            <a:r>
              <a:rPr lang="en-US"/>
              <a:t>Title</a:t>
            </a:r>
            <a:endParaRPr lang="en-AU"/>
          </a:p>
        </p:txBody>
      </p:sp>
      <p:sp>
        <p:nvSpPr>
          <p:cNvPr id="6" name="Text Placeholder 3"/>
          <p:cNvSpPr>
            <a:spLocks noGrp="1"/>
          </p:cNvSpPr>
          <p:nvPr>
            <p:ph type="body" sz="quarter" idx="11" hasCustomPrompt="1"/>
          </p:nvPr>
        </p:nvSpPr>
        <p:spPr>
          <a:xfrm>
            <a:off x="552450" y="1295400"/>
            <a:ext cx="11010900" cy="647700"/>
          </a:xfrm>
          <a:prstGeom prst="rect">
            <a:avLst/>
          </a:prstGeom>
        </p:spPr>
        <p:txBody>
          <a:bodyPr/>
          <a:lstStyle>
            <a:lvl1pPr marL="0" indent="0">
              <a:buNone/>
              <a:defRPr sz="2000" b="1">
                <a:solidFill>
                  <a:schemeClr val="tx1"/>
                </a:solidFill>
              </a:defRPr>
            </a:lvl1pPr>
          </a:lstStyle>
          <a:p>
            <a:pPr lvl="0"/>
            <a:r>
              <a:rPr lang="en-US"/>
              <a:t>Text</a:t>
            </a:r>
          </a:p>
          <a:p>
            <a:pPr lvl="0"/>
            <a:endParaRPr lang="en-AU"/>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5562556"/>
            <a:ext cx="121920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861" y="5977919"/>
            <a:ext cx="2165940" cy="482860"/>
          </a:xfrm>
          <a:prstGeom prst="rect">
            <a:avLst/>
          </a:prstGeom>
        </p:spPr>
      </p:pic>
    </p:spTree>
    <p:extLst>
      <p:ext uri="{BB962C8B-B14F-4D97-AF65-F5344CB8AC3E}">
        <p14:creationId xmlns:p14="http://schemas.microsoft.com/office/powerpoint/2010/main" val="138349648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1"/>
            <a:ext cx="5969000" cy="5130684"/>
          </a:xfrm>
          <a:prstGeom prst="rect">
            <a:avLst/>
          </a:prstGeom>
        </p:spPr>
        <p:txBody>
          <a:bodyPr/>
          <a:lstStyle/>
          <a:p>
            <a:endParaRPr lang="en-AU" dirty="0"/>
          </a:p>
        </p:txBody>
      </p:sp>
      <p:sp>
        <p:nvSpPr>
          <p:cNvPr id="7" name="Text Placeholder 6"/>
          <p:cNvSpPr>
            <a:spLocks noGrp="1"/>
          </p:cNvSpPr>
          <p:nvPr>
            <p:ph type="body" sz="quarter" idx="11" hasCustomPrompt="1"/>
          </p:nvPr>
        </p:nvSpPr>
        <p:spPr>
          <a:xfrm>
            <a:off x="6426200" y="266701"/>
            <a:ext cx="5486400" cy="666751"/>
          </a:xfrm>
          <a:prstGeom prst="rect">
            <a:avLst/>
          </a:prstGeom>
        </p:spPr>
        <p:txBody>
          <a:bodyPr/>
          <a:lstStyle>
            <a:lvl1pPr marL="0" indent="0">
              <a:buNone/>
              <a:defRPr sz="3733" b="1">
                <a:solidFill>
                  <a:srgbClr val="0000C8"/>
                </a:solidFill>
              </a:defRPr>
            </a:lvl1pPr>
          </a:lstStyle>
          <a:p>
            <a:pPr lvl="0"/>
            <a:r>
              <a:rPr lang="en-US" dirty="0"/>
              <a:t>Title</a:t>
            </a:r>
          </a:p>
          <a:p>
            <a:pPr lvl="0"/>
            <a:endParaRPr lang="en-US" dirty="0"/>
          </a:p>
          <a:p>
            <a:pPr lvl="0"/>
            <a:endParaRPr lang="en-US" dirty="0"/>
          </a:p>
          <a:p>
            <a:pPr lvl="0"/>
            <a:endParaRPr lang="en-AU" dirty="0"/>
          </a:p>
        </p:txBody>
      </p:sp>
      <p:sp>
        <p:nvSpPr>
          <p:cNvPr id="9" name="Text Placeholder 8"/>
          <p:cNvSpPr>
            <a:spLocks noGrp="1"/>
          </p:cNvSpPr>
          <p:nvPr>
            <p:ph type="body" sz="quarter" idx="12" hasCustomPrompt="1"/>
          </p:nvPr>
        </p:nvSpPr>
        <p:spPr>
          <a:xfrm>
            <a:off x="6426200" y="981076"/>
            <a:ext cx="5486400" cy="3952875"/>
          </a:xfrm>
          <a:prstGeom prst="rect">
            <a:avLst/>
          </a:prstGeom>
        </p:spPr>
        <p:txBody>
          <a:bodyPr/>
          <a:lstStyle>
            <a:lvl1pPr marL="0" indent="0">
              <a:buNone/>
              <a:defRPr sz="2667" b="1"/>
            </a:lvl1pPr>
          </a:lstStyle>
          <a:p>
            <a:pPr lvl="0"/>
            <a:r>
              <a:rPr lang="en-US" dirty="0"/>
              <a:t>Text</a:t>
            </a:r>
            <a:endParaRPr lang="en-AU" dirty="0"/>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5130741"/>
            <a:ext cx="12192000" cy="1727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660" y="5729922"/>
            <a:ext cx="1950041" cy="579639"/>
          </a:xfrm>
          <a:prstGeom prst="rect">
            <a:avLst/>
          </a:prstGeom>
        </p:spPr>
      </p:pic>
    </p:spTree>
    <p:extLst>
      <p:ext uri="{BB962C8B-B14F-4D97-AF65-F5344CB8AC3E}">
        <p14:creationId xmlns:p14="http://schemas.microsoft.com/office/powerpoint/2010/main" val="4660851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680" y="4268765"/>
            <a:ext cx="12184640" cy="2589236"/>
          </a:xfrm>
          <a:prstGeom prst="rect">
            <a:avLst/>
          </a:prstGeom>
          <a:noFill/>
          <a:extLst>
            <a:ext uri="{909E8E84-426E-40DD-AFC4-6F175D3DCCD1}">
              <a14:hiddenFill xmlns:a14="http://schemas.microsoft.com/office/drawing/2010/main">
                <a:solidFill>
                  <a:srgbClr val="FFFFFF"/>
                </a:solidFill>
              </a14:hiddenFill>
            </a:ext>
          </a:extLst>
        </p:spPr>
      </p:pic>
      <p:sp>
        <p:nvSpPr>
          <p:cNvPr id="5" name="Picture Placeholder 4"/>
          <p:cNvSpPr>
            <a:spLocks noGrp="1"/>
          </p:cNvSpPr>
          <p:nvPr>
            <p:ph type="pic" sz="quarter" idx="10"/>
          </p:nvPr>
        </p:nvSpPr>
        <p:spPr>
          <a:xfrm>
            <a:off x="-12700" y="1"/>
            <a:ext cx="5994400" cy="4953000"/>
          </a:xfrm>
          <a:custGeom>
            <a:avLst/>
            <a:gdLst>
              <a:gd name="connsiteX0" fmla="*/ 0 w 4476750"/>
              <a:gd name="connsiteY0" fmla="*/ 0 h 6858000"/>
              <a:gd name="connsiteX1" fmla="*/ 4476750 w 4476750"/>
              <a:gd name="connsiteY1" fmla="*/ 0 h 6858000"/>
              <a:gd name="connsiteX2" fmla="*/ 4476750 w 4476750"/>
              <a:gd name="connsiteY2" fmla="*/ 6858000 h 6858000"/>
              <a:gd name="connsiteX3" fmla="*/ 0 w 4476750"/>
              <a:gd name="connsiteY3" fmla="*/ 6858000 h 6858000"/>
              <a:gd name="connsiteX4" fmla="*/ 0 w 4476750"/>
              <a:gd name="connsiteY4" fmla="*/ 0 h 6858000"/>
              <a:gd name="connsiteX0" fmla="*/ 0 w 4476750"/>
              <a:gd name="connsiteY0" fmla="*/ 0 h 6858000"/>
              <a:gd name="connsiteX1" fmla="*/ 4476750 w 4476750"/>
              <a:gd name="connsiteY1" fmla="*/ 0 h 6858000"/>
              <a:gd name="connsiteX2" fmla="*/ 4476750 w 4476750"/>
              <a:gd name="connsiteY2" fmla="*/ 6858000 h 6858000"/>
              <a:gd name="connsiteX3" fmla="*/ 0 w 4476750"/>
              <a:gd name="connsiteY3" fmla="*/ 4914900 h 6858000"/>
              <a:gd name="connsiteX4" fmla="*/ 0 w 4476750"/>
              <a:gd name="connsiteY4" fmla="*/ 0 h 6858000"/>
              <a:gd name="connsiteX0" fmla="*/ 0 w 4476750"/>
              <a:gd name="connsiteY0" fmla="*/ 0 h 5429250"/>
              <a:gd name="connsiteX1" fmla="*/ 4476750 w 4476750"/>
              <a:gd name="connsiteY1" fmla="*/ 0 h 5429250"/>
              <a:gd name="connsiteX2" fmla="*/ 4476750 w 4476750"/>
              <a:gd name="connsiteY2" fmla="*/ 5429250 h 5429250"/>
              <a:gd name="connsiteX3" fmla="*/ 0 w 4476750"/>
              <a:gd name="connsiteY3" fmla="*/ 4914900 h 5429250"/>
              <a:gd name="connsiteX4" fmla="*/ 0 w 4476750"/>
              <a:gd name="connsiteY4" fmla="*/ 0 h 5429250"/>
              <a:gd name="connsiteX0" fmla="*/ 0 w 4476750"/>
              <a:gd name="connsiteY0" fmla="*/ 0 h 5429250"/>
              <a:gd name="connsiteX1" fmla="*/ 4476750 w 4476750"/>
              <a:gd name="connsiteY1" fmla="*/ 0 h 5429250"/>
              <a:gd name="connsiteX2" fmla="*/ 4476750 w 4476750"/>
              <a:gd name="connsiteY2" fmla="*/ 5429250 h 5429250"/>
              <a:gd name="connsiteX3" fmla="*/ 0 w 4476750"/>
              <a:gd name="connsiteY3" fmla="*/ 4924425 h 5429250"/>
              <a:gd name="connsiteX4" fmla="*/ 0 w 4476750"/>
              <a:gd name="connsiteY4" fmla="*/ 0 h 5429250"/>
              <a:gd name="connsiteX0" fmla="*/ 9525 w 4486275"/>
              <a:gd name="connsiteY0" fmla="*/ 0 h 5429250"/>
              <a:gd name="connsiteX1" fmla="*/ 4486275 w 4486275"/>
              <a:gd name="connsiteY1" fmla="*/ 0 h 5429250"/>
              <a:gd name="connsiteX2" fmla="*/ 4486275 w 4486275"/>
              <a:gd name="connsiteY2" fmla="*/ 5429250 h 5429250"/>
              <a:gd name="connsiteX3" fmla="*/ 0 w 4486275"/>
              <a:gd name="connsiteY3" fmla="*/ 4533735 h 5429250"/>
              <a:gd name="connsiteX4" fmla="*/ 9525 w 4486275"/>
              <a:gd name="connsiteY4" fmla="*/ 0 h 5429250"/>
              <a:gd name="connsiteX0" fmla="*/ 9525 w 4486275"/>
              <a:gd name="connsiteY0" fmla="*/ 0 h 5429250"/>
              <a:gd name="connsiteX1" fmla="*/ 4486275 w 4486275"/>
              <a:gd name="connsiteY1" fmla="*/ 0 h 5429250"/>
              <a:gd name="connsiteX2" fmla="*/ 4486275 w 4486275"/>
              <a:gd name="connsiteY2" fmla="*/ 5429250 h 5429250"/>
              <a:gd name="connsiteX3" fmla="*/ 0 w 4486275"/>
              <a:gd name="connsiteY3" fmla="*/ 4533735 h 5429250"/>
              <a:gd name="connsiteX4" fmla="*/ 9525 w 4486275"/>
              <a:gd name="connsiteY4" fmla="*/ 0 h 5429250"/>
              <a:gd name="connsiteX0" fmla="*/ 9525 w 4495800"/>
              <a:gd name="connsiteY0" fmla="*/ 0 h 5267585"/>
              <a:gd name="connsiteX1" fmla="*/ 4486275 w 4495800"/>
              <a:gd name="connsiteY1" fmla="*/ 0 h 5267585"/>
              <a:gd name="connsiteX2" fmla="*/ 4495800 w 4495800"/>
              <a:gd name="connsiteY2" fmla="*/ 5267585 h 5267585"/>
              <a:gd name="connsiteX3" fmla="*/ 0 w 4495800"/>
              <a:gd name="connsiteY3" fmla="*/ 4533735 h 5267585"/>
              <a:gd name="connsiteX4" fmla="*/ 9525 w 4495800"/>
              <a:gd name="connsiteY4" fmla="*/ 0 h 5267585"/>
              <a:gd name="connsiteX0" fmla="*/ 9525 w 4495800"/>
              <a:gd name="connsiteY0" fmla="*/ 0 h 5267585"/>
              <a:gd name="connsiteX1" fmla="*/ 4486275 w 4495800"/>
              <a:gd name="connsiteY1" fmla="*/ 0 h 5267585"/>
              <a:gd name="connsiteX2" fmla="*/ 4495800 w 4495800"/>
              <a:gd name="connsiteY2" fmla="*/ 5267585 h 5267585"/>
              <a:gd name="connsiteX3" fmla="*/ 0 w 4495800"/>
              <a:gd name="connsiteY3" fmla="*/ 4533735 h 5267585"/>
              <a:gd name="connsiteX4" fmla="*/ 9525 w 4495800"/>
              <a:gd name="connsiteY4" fmla="*/ 0 h 526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5267585">
                <a:moveTo>
                  <a:pt x="9525" y="0"/>
                </a:moveTo>
                <a:lnTo>
                  <a:pt x="4486275" y="0"/>
                </a:lnTo>
                <a:lnTo>
                  <a:pt x="4495800" y="5267585"/>
                </a:lnTo>
                <a:lnTo>
                  <a:pt x="0" y="4533735"/>
                </a:lnTo>
                <a:lnTo>
                  <a:pt x="9525" y="0"/>
                </a:lnTo>
                <a:close/>
              </a:path>
            </a:pathLst>
          </a:custGeom>
        </p:spPr>
        <p:txBody>
          <a:bodyPr/>
          <a:lstStyle/>
          <a:p>
            <a:endParaRPr lang="en-AU" dirty="0"/>
          </a:p>
        </p:txBody>
      </p:sp>
      <p:sp>
        <p:nvSpPr>
          <p:cNvPr id="7" name="Text Placeholder 6"/>
          <p:cNvSpPr>
            <a:spLocks noGrp="1"/>
          </p:cNvSpPr>
          <p:nvPr>
            <p:ph type="body" sz="quarter" idx="11" hasCustomPrompt="1"/>
          </p:nvPr>
        </p:nvSpPr>
        <p:spPr>
          <a:xfrm>
            <a:off x="6426200" y="266701"/>
            <a:ext cx="5486400" cy="666751"/>
          </a:xfrm>
          <a:prstGeom prst="rect">
            <a:avLst/>
          </a:prstGeom>
        </p:spPr>
        <p:txBody>
          <a:bodyPr/>
          <a:lstStyle>
            <a:lvl1pPr marL="0" indent="0">
              <a:buNone/>
              <a:defRPr sz="3733" b="1">
                <a:solidFill>
                  <a:srgbClr val="0000C8"/>
                </a:solidFill>
              </a:defRPr>
            </a:lvl1pPr>
          </a:lstStyle>
          <a:p>
            <a:pPr lvl="0"/>
            <a:r>
              <a:rPr lang="en-US" dirty="0"/>
              <a:t>Title</a:t>
            </a:r>
          </a:p>
          <a:p>
            <a:pPr lvl="0"/>
            <a:endParaRPr lang="en-US" dirty="0"/>
          </a:p>
          <a:p>
            <a:pPr lvl="0"/>
            <a:endParaRPr lang="en-US" dirty="0"/>
          </a:p>
          <a:p>
            <a:pPr lvl="0"/>
            <a:endParaRPr lang="en-AU" dirty="0"/>
          </a:p>
        </p:txBody>
      </p:sp>
      <p:sp>
        <p:nvSpPr>
          <p:cNvPr id="9" name="Text Placeholder 8"/>
          <p:cNvSpPr>
            <a:spLocks noGrp="1"/>
          </p:cNvSpPr>
          <p:nvPr>
            <p:ph type="body" sz="quarter" idx="12" hasCustomPrompt="1"/>
          </p:nvPr>
        </p:nvSpPr>
        <p:spPr>
          <a:xfrm>
            <a:off x="6426200" y="981076"/>
            <a:ext cx="5486400" cy="3952875"/>
          </a:xfrm>
          <a:prstGeom prst="rect">
            <a:avLst/>
          </a:prstGeom>
        </p:spPr>
        <p:txBody>
          <a:bodyPr/>
          <a:lstStyle>
            <a:lvl1pPr marL="0" indent="0">
              <a:buNone/>
              <a:defRPr sz="2667" b="1"/>
            </a:lvl1pPr>
          </a:lstStyle>
          <a:p>
            <a:pPr lvl="0"/>
            <a:r>
              <a:rPr lang="en-US" dirty="0"/>
              <a:t>Text</a:t>
            </a:r>
            <a:endParaRPr lang="en-AU"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660" y="5729922"/>
            <a:ext cx="1950041" cy="579639"/>
          </a:xfrm>
          <a:prstGeom prst="rect">
            <a:avLst/>
          </a:prstGeom>
        </p:spPr>
      </p:pic>
    </p:spTree>
    <p:extLst>
      <p:ext uri="{BB962C8B-B14F-4D97-AF65-F5344CB8AC3E}">
        <p14:creationId xmlns:p14="http://schemas.microsoft.com/office/powerpoint/2010/main" val="140418959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6413501" y="1"/>
            <a:ext cx="5778500" cy="5130684"/>
          </a:xfrm>
          <a:prstGeom prst="rect">
            <a:avLst/>
          </a:prstGeom>
        </p:spPr>
        <p:txBody>
          <a:bodyPr/>
          <a:lstStyle/>
          <a:p>
            <a:endParaRPr lang="en-AU" dirty="0"/>
          </a:p>
        </p:txBody>
      </p:sp>
      <p:sp>
        <p:nvSpPr>
          <p:cNvPr id="3" name="Text Placeholder 6"/>
          <p:cNvSpPr>
            <a:spLocks noGrp="1"/>
          </p:cNvSpPr>
          <p:nvPr>
            <p:ph type="body" sz="quarter" idx="11" hasCustomPrompt="1"/>
          </p:nvPr>
        </p:nvSpPr>
        <p:spPr>
          <a:xfrm>
            <a:off x="444500" y="266701"/>
            <a:ext cx="5486400" cy="666751"/>
          </a:xfrm>
          <a:prstGeom prst="rect">
            <a:avLst/>
          </a:prstGeom>
        </p:spPr>
        <p:txBody>
          <a:bodyPr/>
          <a:lstStyle>
            <a:lvl1pPr marL="0" indent="0">
              <a:buNone/>
              <a:defRPr sz="3733" b="1">
                <a:solidFill>
                  <a:srgbClr val="0000C8"/>
                </a:solidFill>
              </a:defRPr>
            </a:lvl1pPr>
          </a:lstStyle>
          <a:p>
            <a:pPr lvl="0"/>
            <a:r>
              <a:rPr lang="en-US" dirty="0"/>
              <a:t>Title</a:t>
            </a:r>
          </a:p>
          <a:p>
            <a:pPr lvl="0"/>
            <a:endParaRPr lang="en-US" dirty="0"/>
          </a:p>
          <a:p>
            <a:pPr lvl="0"/>
            <a:endParaRPr lang="en-US" dirty="0"/>
          </a:p>
          <a:p>
            <a:pPr lvl="0"/>
            <a:endParaRPr lang="en-AU" dirty="0"/>
          </a:p>
        </p:txBody>
      </p:sp>
      <p:sp>
        <p:nvSpPr>
          <p:cNvPr id="4" name="Text Placeholder 8"/>
          <p:cNvSpPr>
            <a:spLocks noGrp="1"/>
          </p:cNvSpPr>
          <p:nvPr>
            <p:ph type="body" sz="quarter" idx="12" hasCustomPrompt="1"/>
          </p:nvPr>
        </p:nvSpPr>
        <p:spPr>
          <a:xfrm>
            <a:off x="431800" y="1028701"/>
            <a:ext cx="5486400" cy="3952875"/>
          </a:xfrm>
          <a:prstGeom prst="rect">
            <a:avLst/>
          </a:prstGeom>
        </p:spPr>
        <p:txBody>
          <a:bodyPr/>
          <a:lstStyle>
            <a:lvl1pPr marL="0" indent="0">
              <a:buNone/>
              <a:defRPr sz="2667" b="1"/>
            </a:lvl1pPr>
          </a:lstStyle>
          <a:p>
            <a:pPr lvl="0"/>
            <a:r>
              <a:rPr lang="en-US" dirty="0"/>
              <a:t>Text</a:t>
            </a:r>
            <a:endParaRPr lang="en-AU" dirty="0"/>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5130741"/>
            <a:ext cx="12192000" cy="1727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660" y="5729922"/>
            <a:ext cx="1950041" cy="579639"/>
          </a:xfrm>
          <a:prstGeom prst="rect">
            <a:avLst/>
          </a:prstGeom>
        </p:spPr>
      </p:pic>
    </p:spTree>
    <p:extLst>
      <p:ext uri="{BB962C8B-B14F-4D97-AF65-F5344CB8AC3E}">
        <p14:creationId xmlns:p14="http://schemas.microsoft.com/office/powerpoint/2010/main" val="364725145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680" y="4268765"/>
            <a:ext cx="12184640" cy="25892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660" y="5729922"/>
            <a:ext cx="1950041" cy="579639"/>
          </a:xfrm>
          <a:prstGeom prst="rect">
            <a:avLst/>
          </a:prstGeom>
        </p:spPr>
      </p:pic>
      <p:sp>
        <p:nvSpPr>
          <p:cNvPr id="2" name="Picture Placeholder 4"/>
          <p:cNvSpPr>
            <a:spLocks noGrp="1"/>
          </p:cNvSpPr>
          <p:nvPr>
            <p:ph type="pic" sz="quarter" idx="10"/>
          </p:nvPr>
        </p:nvSpPr>
        <p:spPr>
          <a:xfrm>
            <a:off x="6096001" y="-3"/>
            <a:ext cx="6096001" cy="5664203"/>
          </a:xfrm>
          <a:custGeom>
            <a:avLst/>
            <a:gdLst>
              <a:gd name="connsiteX0" fmla="*/ 0 w 4333875"/>
              <a:gd name="connsiteY0" fmla="*/ 0 h 6858000"/>
              <a:gd name="connsiteX1" fmla="*/ 4333875 w 4333875"/>
              <a:gd name="connsiteY1" fmla="*/ 0 h 6858000"/>
              <a:gd name="connsiteX2" fmla="*/ 4333875 w 4333875"/>
              <a:gd name="connsiteY2" fmla="*/ 6858000 h 6858000"/>
              <a:gd name="connsiteX3" fmla="*/ 0 w 4333875"/>
              <a:gd name="connsiteY3" fmla="*/ 6858000 h 6858000"/>
              <a:gd name="connsiteX4" fmla="*/ 0 w 4333875"/>
              <a:gd name="connsiteY4" fmla="*/ 0 h 6858000"/>
              <a:gd name="connsiteX0" fmla="*/ 0 w 4333875"/>
              <a:gd name="connsiteY0" fmla="*/ 0 h 6858000"/>
              <a:gd name="connsiteX1" fmla="*/ 4333875 w 4333875"/>
              <a:gd name="connsiteY1" fmla="*/ 0 h 6858000"/>
              <a:gd name="connsiteX2" fmla="*/ 4333875 w 4333875"/>
              <a:gd name="connsiteY2" fmla="*/ 6858000 h 6858000"/>
              <a:gd name="connsiteX3" fmla="*/ 0 w 4333875"/>
              <a:gd name="connsiteY3" fmla="*/ 5476875 h 6858000"/>
              <a:gd name="connsiteX4" fmla="*/ 0 w 4333875"/>
              <a:gd name="connsiteY4" fmla="*/ 0 h 6858000"/>
              <a:gd name="connsiteX0" fmla="*/ 0 w 4333875"/>
              <a:gd name="connsiteY0" fmla="*/ 0 h 5953125"/>
              <a:gd name="connsiteX1" fmla="*/ 4333875 w 4333875"/>
              <a:gd name="connsiteY1" fmla="*/ 0 h 5953125"/>
              <a:gd name="connsiteX2" fmla="*/ 4333875 w 4333875"/>
              <a:gd name="connsiteY2" fmla="*/ 5953125 h 5953125"/>
              <a:gd name="connsiteX3" fmla="*/ 0 w 4333875"/>
              <a:gd name="connsiteY3" fmla="*/ 5476875 h 5953125"/>
              <a:gd name="connsiteX4" fmla="*/ 0 w 4333875"/>
              <a:gd name="connsiteY4" fmla="*/ 0 h 5953125"/>
              <a:gd name="connsiteX0" fmla="*/ 0 w 4333875"/>
              <a:gd name="connsiteY0" fmla="*/ 0 h 5953125"/>
              <a:gd name="connsiteX1" fmla="*/ 4333875 w 4333875"/>
              <a:gd name="connsiteY1" fmla="*/ 0 h 5953125"/>
              <a:gd name="connsiteX2" fmla="*/ 4333875 w 4333875"/>
              <a:gd name="connsiteY2" fmla="*/ 5953125 h 5953125"/>
              <a:gd name="connsiteX3" fmla="*/ 0 w 4333875"/>
              <a:gd name="connsiteY3" fmla="*/ 5467350 h 5953125"/>
              <a:gd name="connsiteX4" fmla="*/ 0 w 4333875"/>
              <a:gd name="connsiteY4" fmla="*/ 0 h 5953125"/>
              <a:gd name="connsiteX0" fmla="*/ 0 w 4333875"/>
              <a:gd name="connsiteY0" fmla="*/ 0 h 6203490"/>
              <a:gd name="connsiteX1" fmla="*/ 4333875 w 4333875"/>
              <a:gd name="connsiteY1" fmla="*/ 0 h 6203490"/>
              <a:gd name="connsiteX2" fmla="*/ 4333875 w 4333875"/>
              <a:gd name="connsiteY2" fmla="*/ 6203490 h 6203490"/>
              <a:gd name="connsiteX3" fmla="*/ 0 w 4333875"/>
              <a:gd name="connsiteY3" fmla="*/ 5467350 h 6203490"/>
              <a:gd name="connsiteX4" fmla="*/ 0 w 4333875"/>
              <a:gd name="connsiteY4" fmla="*/ 0 h 6203490"/>
              <a:gd name="connsiteX0" fmla="*/ 0 w 4333875"/>
              <a:gd name="connsiteY0" fmla="*/ 0 h 6203490"/>
              <a:gd name="connsiteX1" fmla="*/ 4333875 w 4333875"/>
              <a:gd name="connsiteY1" fmla="*/ 0 h 6203490"/>
              <a:gd name="connsiteX2" fmla="*/ 4333875 w 4333875"/>
              <a:gd name="connsiteY2" fmla="*/ 6203490 h 6203490"/>
              <a:gd name="connsiteX3" fmla="*/ 0 w 4333875"/>
              <a:gd name="connsiteY3" fmla="*/ 5453441 h 6203490"/>
              <a:gd name="connsiteX4" fmla="*/ 0 w 4333875"/>
              <a:gd name="connsiteY4" fmla="*/ 0 h 6203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3875" h="6203490">
                <a:moveTo>
                  <a:pt x="0" y="0"/>
                </a:moveTo>
                <a:lnTo>
                  <a:pt x="4333875" y="0"/>
                </a:lnTo>
                <a:lnTo>
                  <a:pt x="4333875" y="6203490"/>
                </a:lnTo>
                <a:lnTo>
                  <a:pt x="0" y="5453441"/>
                </a:lnTo>
                <a:lnTo>
                  <a:pt x="0" y="0"/>
                </a:lnTo>
                <a:close/>
              </a:path>
            </a:pathLst>
          </a:custGeom>
        </p:spPr>
        <p:txBody>
          <a:bodyPr/>
          <a:lstStyle/>
          <a:p>
            <a:endParaRPr lang="en-AU" dirty="0"/>
          </a:p>
        </p:txBody>
      </p:sp>
      <p:sp>
        <p:nvSpPr>
          <p:cNvPr id="3" name="Text Placeholder 6"/>
          <p:cNvSpPr>
            <a:spLocks noGrp="1"/>
          </p:cNvSpPr>
          <p:nvPr>
            <p:ph type="body" sz="quarter" idx="11" hasCustomPrompt="1"/>
          </p:nvPr>
        </p:nvSpPr>
        <p:spPr>
          <a:xfrm>
            <a:off x="444500" y="266701"/>
            <a:ext cx="5486400" cy="666751"/>
          </a:xfrm>
          <a:prstGeom prst="rect">
            <a:avLst/>
          </a:prstGeom>
        </p:spPr>
        <p:txBody>
          <a:bodyPr/>
          <a:lstStyle>
            <a:lvl1pPr marL="0" indent="0">
              <a:buNone/>
              <a:defRPr sz="3733" b="1">
                <a:solidFill>
                  <a:srgbClr val="0000C8"/>
                </a:solidFill>
              </a:defRPr>
            </a:lvl1pPr>
          </a:lstStyle>
          <a:p>
            <a:pPr lvl="0"/>
            <a:r>
              <a:rPr lang="en-US" dirty="0"/>
              <a:t>Title</a:t>
            </a:r>
          </a:p>
          <a:p>
            <a:pPr lvl="0"/>
            <a:endParaRPr lang="en-US" dirty="0"/>
          </a:p>
          <a:p>
            <a:pPr lvl="0"/>
            <a:endParaRPr lang="en-US" dirty="0"/>
          </a:p>
          <a:p>
            <a:pPr lvl="0"/>
            <a:endParaRPr lang="en-AU" dirty="0"/>
          </a:p>
        </p:txBody>
      </p:sp>
      <p:sp>
        <p:nvSpPr>
          <p:cNvPr id="4" name="Text Placeholder 8"/>
          <p:cNvSpPr>
            <a:spLocks noGrp="1"/>
          </p:cNvSpPr>
          <p:nvPr>
            <p:ph type="body" sz="quarter" idx="12" hasCustomPrompt="1"/>
          </p:nvPr>
        </p:nvSpPr>
        <p:spPr>
          <a:xfrm>
            <a:off x="431800" y="1028702"/>
            <a:ext cx="5486400" cy="3530599"/>
          </a:xfrm>
          <a:prstGeom prst="rect">
            <a:avLst/>
          </a:prstGeom>
        </p:spPr>
        <p:txBody>
          <a:bodyPr/>
          <a:lstStyle>
            <a:lvl1pPr marL="0" indent="0">
              <a:buNone/>
              <a:defRPr sz="2667" b="1"/>
            </a:lvl1pPr>
          </a:lstStyle>
          <a:p>
            <a:pPr lvl="0"/>
            <a:r>
              <a:rPr lang="en-US" dirty="0"/>
              <a:t>Text</a:t>
            </a:r>
            <a:endParaRPr lang="en-AU" dirty="0"/>
          </a:p>
        </p:txBody>
      </p:sp>
    </p:spTree>
    <p:extLst>
      <p:ext uri="{BB962C8B-B14F-4D97-AF65-F5344CB8AC3E}">
        <p14:creationId xmlns:p14="http://schemas.microsoft.com/office/powerpoint/2010/main" val="389626685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680" y="4268765"/>
            <a:ext cx="12184640" cy="258923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6"/>
          <p:cNvSpPr>
            <a:spLocks noGrp="1"/>
          </p:cNvSpPr>
          <p:nvPr>
            <p:ph type="body" sz="quarter" idx="11" hasCustomPrompt="1"/>
          </p:nvPr>
        </p:nvSpPr>
        <p:spPr>
          <a:xfrm>
            <a:off x="444500" y="266701"/>
            <a:ext cx="5486400" cy="666751"/>
          </a:xfrm>
          <a:prstGeom prst="rect">
            <a:avLst/>
          </a:prstGeom>
        </p:spPr>
        <p:txBody>
          <a:bodyPr/>
          <a:lstStyle>
            <a:lvl1pPr marL="0" indent="0">
              <a:buNone/>
              <a:defRPr sz="3733" b="1">
                <a:solidFill>
                  <a:srgbClr val="0000C8"/>
                </a:solidFill>
              </a:defRPr>
            </a:lvl1pPr>
          </a:lstStyle>
          <a:p>
            <a:pPr lvl="0"/>
            <a:r>
              <a:rPr lang="en-US" dirty="0"/>
              <a:t>Title</a:t>
            </a:r>
          </a:p>
          <a:p>
            <a:pPr lvl="0"/>
            <a:endParaRPr lang="en-US" dirty="0"/>
          </a:p>
          <a:p>
            <a:pPr lvl="0"/>
            <a:endParaRPr lang="en-US" dirty="0"/>
          </a:p>
          <a:p>
            <a:pPr lvl="0"/>
            <a:endParaRPr lang="en-AU" dirty="0"/>
          </a:p>
        </p:txBody>
      </p:sp>
      <p:sp>
        <p:nvSpPr>
          <p:cNvPr id="4" name="Text Placeholder 8"/>
          <p:cNvSpPr>
            <a:spLocks noGrp="1"/>
          </p:cNvSpPr>
          <p:nvPr>
            <p:ph type="body" sz="quarter" idx="12" hasCustomPrompt="1"/>
          </p:nvPr>
        </p:nvSpPr>
        <p:spPr>
          <a:xfrm>
            <a:off x="431800" y="1028701"/>
            <a:ext cx="5486400" cy="3952875"/>
          </a:xfrm>
          <a:prstGeom prst="rect">
            <a:avLst/>
          </a:prstGeom>
        </p:spPr>
        <p:txBody>
          <a:bodyPr/>
          <a:lstStyle>
            <a:lvl1pPr marL="0" indent="0">
              <a:buNone/>
              <a:defRPr sz="2667" b="1"/>
            </a:lvl1pPr>
          </a:lstStyle>
          <a:p>
            <a:pPr lvl="0"/>
            <a:r>
              <a:rPr lang="en-US" dirty="0"/>
              <a:t>Text</a:t>
            </a:r>
            <a:endParaRPr lang="en-AU" dirty="0"/>
          </a:p>
        </p:txBody>
      </p:sp>
      <p:sp>
        <p:nvSpPr>
          <p:cNvPr id="7" name="Content Placeholder 6"/>
          <p:cNvSpPr>
            <a:spLocks noGrp="1"/>
          </p:cNvSpPr>
          <p:nvPr>
            <p:ph sz="quarter" idx="13"/>
          </p:nvPr>
        </p:nvSpPr>
        <p:spPr>
          <a:xfrm>
            <a:off x="6096001" y="-38101"/>
            <a:ext cx="6121401" cy="5676901"/>
          </a:xfrm>
          <a:custGeom>
            <a:avLst/>
            <a:gdLst>
              <a:gd name="connsiteX0" fmla="*/ 0 w 4400549"/>
              <a:gd name="connsiteY0" fmla="*/ 0 h 3686175"/>
              <a:gd name="connsiteX1" fmla="*/ 4400549 w 4400549"/>
              <a:gd name="connsiteY1" fmla="*/ 0 h 3686175"/>
              <a:gd name="connsiteX2" fmla="*/ 4400549 w 4400549"/>
              <a:gd name="connsiteY2" fmla="*/ 3686175 h 3686175"/>
              <a:gd name="connsiteX3" fmla="*/ 0 w 4400549"/>
              <a:gd name="connsiteY3" fmla="*/ 3686175 h 3686175"/>
              <a:gd name="connsiteX4" fmla="*/ 0 w 4400549"/>
              <a:gd name="connsiteY4" fmla="*/ 0 h 3686175"/>
              <a:gd name="connsiteX0" fmla="*/ 0 w 4419599"/>
              <a:gd name="connsiteY0" fmla="*/ 0 h 4238625"/>
              <a:gd name="connsiteX1" fmla="*/ 4400549 w 4419599"/>
              <a:gd name="connsiteY1" fmla="*/ 0 h 4238625"/>
              <a:gd name="connsiteX2" fmla="*/ 4419599 w 4419599"/>
              <a:gd name="connsiteY2" fmla="*/ 4238625 h 4238625"/>
              <a:gd name="connsiteX3" fmla="*/ 0 w 4419599"/>
              <a:gd name="connsiteY3" fmla="*/ 3686175 h 4238625"/>
              <a:gd name="connsiteX4" fmla="*/ 0 w 4419599"/>
              <a:gd name="connsiteY4" fmla="*/ 0 h 4238625"/>
              <a:gd name="connsiteX0" fmla="*/ 57150 w 4476749"/>
              <a:gd name="connsiteY0" fmla="*/ 0 h 4238625"/>
              <a:gd name="connsiteX1" fmla="*/ 4457699 w 4476749"/>
              <a:gd name="connsiteY1" fmla="*/ 0 h 4238625"/>
              <a:gd name="connsiteX2" fmla="*/ 4476749 w 4476749"/>
              <a:gd name="connsiteY2" fmla="*/ 4238625 h 4238625"/>
              <a:gd name="connsiteX3" fmla="*/ 0 w 4476749"/>
              <a:gd name="connsiteY3" fmla="*/ 3733800 h 4238625"/>
              <a:gd name="connsiteX4" fmla="*/ 57150 w 4476749"/>
              <a:gd name="connsiteY4" fmla="*/ 0 h 423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6749" h="4238625">
                <a:moveTo>
                  <a:pt x="57150" y="0"/>
                </a:moveTo>
                <a:lnTo>
                  <a:pt x="4457699" y="0"/>
                </a:lnTo>
                <a:lnTo>
                  <a:pt x="4476749" y="4238625"/>
                </a:lnTo>
                <a:lnTo>
                  <a:pt x="0" y="3733800"/>
                </a:lnTo>
                <a:lnTo>
                  <a:pt x="57150" y="0"/>
                </a:lnTo>
                <a:close/>
              </a:path>
            </a:pathLst>
          </a:custGeom>
        </p:spPr>
        <p:txBody>
          <a:bodyPr/>
          <a:lstStyle>
            <a:lvl1pPr marL="0" indent="0">
              <a:buNone/>
              <a:defRPr/>
            </a:lvl1pPr>
          </a:lstStyle>
          <a:p>
            <a:pPr lvl="0"/>
            <a:endParaRPr lang="en-AU" dirty="0"/>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660" y="5729922"/>
            <a:ext cx="1950041" cy="579639"/>
          </a:xfrm>
          <a:prstGeom prst="rect">
            <a:avLst/>
          </a:prstGeom>
        </p:spPr>
      </p:pic>
    </p:spTree>
    <p:extLst>
      <p:ext uri="{BB962C8B-B14F-4D97-AF65-F5344CB8AC3E}">
        <p14:creationId xmlns:p14="http://schemas.microsoft.com/office/powerpoint/2010/main" val="243874680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12192000" cy="6858000"/>
          </a:xfrm>
          <a:prstGeom prst="rect">
            <a:avLst/>
          </a:prstGeom>
        </p:spPr>
        <p:txBody>
          <a:bodyPr/>
          <a:lstStyle>
            <a:lvl1pPr marL="0" indent="0">
              <a:buNone/>
              <a:defRPr/>
            </a:lvl1pPr>
          </a:lstStyle>
          <a:p>
            <a:r>
              <a:rPr lang="en-AU" dirty="0"/>
              <a:t>INSERT PICTURE</a:t>
            </a:r>
          </a:p>
        </p:txBody>
      </p:sp>
    </p:spTree>
    <p:extLst>
      <p:ext uri="{BB962C8B-B14F-4D97-AF65-F5344CB8AC3E}">
        <p14:creationId xmlns:p14="http://schemas.microsoft.com/office/powerpoint/2010/main" val="96341655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1" name="Text Box 17"/>
          <p:cNvSpPr txBox="1">
            <a:spLocks noChangeArrowheads="1"/>
          </p:cNvSpPr>
          <p:nvPr/>
        </p:nvSpPr>
        <p:spPr bwMode="auto">
          <a:xfrm>
            <a:off x="3962400" y="387353"/>
            <a:ext cx="4267200" cy="584775"/>
          </a:xfrm>
          <a:prstGeom prst="rect">
            <a:avLst/>
          </a:prstGeom>
          <a:noFill/>
          <a:ln w="9525">
            <a:noFill/>
            <a:miter lim="800000"/>
            <a:headEnd/>
            <a:tailEnd/>
          </a:ln>
        </p:spPr>
        <p:txBody>
          <a:bodyPr>
            <a:spAutoFit/>
          </a:bodyPr>
          <a:lstStyle/>
          <a:p>
            <a:pPr algn="ctr" eaLnBrk="0" fontAlgn="base" hangingPunct="0">
              <a:spcBef>
                <a:spcPct val="50000"/>
              </a:spcBef>
              <a:spcAft>
                <a:spcPct val="0"/>
              </a:spcAft>
              <a:defRPr/>
            </a:pPr>
            <a:endParaRPr lang="en-US" sz="3200" dirty="0">
              <a:solidFill>
                <a:srgbClr val="FFFFFF"/>
              </a:solidFill>
            </a:endParaRPr>
          </a:p>
        </p:txBody>
      </p:sp>
    </p:spTree>
    <p:extLst>
      <p:ext uri="{BB962C8B-B14F-4D97-AF65-F5344CB8AC3E}">
        <p14:creationId xmlns:p14="http://schemas.microsoft.com/office/powerpoint/2010/main" val="35860964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99" r:id="rId10"/>
    <p:sldLayoutId id="2147483702" r:id="rId11"/>
  </p:sldLayoutIdLst>
  <p:transition/>
  <p:txStyles>
    <p:titleStyle>
      <a:lvl1pPr algn="ctr" rtl="0" eaLnBrk="0" fontAlgn="base" hangingPunct="0">
        <a:spcBef>
          <a:spcPct val="0"/>
        </a:spcBef>
        <a:spcAft>
          <a:spcPct val="0"/>
        </a:spcAft>
        <a:defRPr sz="5867">
          <a:solidFill>
            <a:schemeClr val="tx2"/>
          </a:solidFill>
          <a:latin typeface="+mj-lt"/>
          <a:ea typeface="Arial" pitchFamily="-65" charset="0"/>
          <a:cs typeface="+mj-cs"/>
        </a:defRPr>
      </a:lvl1pPr>
      <a:lvl2pPr algn="ctr" rtl="0" eaLnBrk="0" fontAlgn="base" hangingPunct="0">
        <a:spcBef>
          <a:spcPct val="0"/>
        </a:spcBef>
        <a:spcAft>
          <a:spcPct val="0"/>
        </a:spcAft>
        <a:defRPr sz="5867">
          <a:solidFill>
            <a:schemeClr val="tx2"/>
          </a:solidFill>
          <a:latin typeface="Arial" charset="0"/>
          <a:ea typeface="Arial" pitchFamily="-65" charset="0"/>
          <a:cs typeface="Arial" charset="0"/>
        </a:defRPr>
      </a:lvl2pPr>
      <a:lvl3pPr algn="ctr" rtl="0" eaLnBrk="0" fontAlgn="base" hangingPunct="0">
        <a:spcBef>
          <a:spcPct val="0"/>
        </a:spcBef>
        <a:spcAft>
          <a:spcPct val="0"/>
        </a:spcAft>
        <a:defRPr sz="5867">
          <a:solidFill>
            <a:schemeClr val="tx2"/>
          </a:solidFill>
          <a:latin typeface="Arial" charset="0"/>
          <a:ea typeface="Arial" pitchFamily="-65" charset="0"/>
          <a:cs typeface="Arial" charset="0"/>
        </a:defRPr>
      </a:lvl3pPr>
      <a:lvl4pPr algn="ctr" rtl="0" eaLnBrk="0" fontAlgn="base" hangingPunct="0">
        <a:spcBef>
          <a:spcPct val="0"/>
        </a:spcBef>
        <a:spcAft>
          <a:spcPct val="0"/>
        </a:spcAft>
        <a:defRPr sz="5867">
          <a:solidFill>
            <a:schemeClr val="tx2"/>
          </a:solidFill>
          <a:latin typeface="Arial" charset="0"/>
          <a:ea typeface="Arial" pitchFamily="-65" charset="0"/>
          <a:cs typeface="Arial" charset="0"/>
        </a:defRPr>
      </a:lvl4pPr>
      <a:lvl5pPr algn="ctr" rtl="0" eaLnBrk="0" fontAlgn="base" hangingPunct="0">
        <a:spcBef>
          <a:spcPct val="0"/>
        </a:spcBef>
        <a:spcAft>
          <a:spcPct val="0"/>
        </a:spcAft>
        <a:defRPr sz="5867">
          <a:solidFill>
            <a:schemeClr val="tx2"/>
          </a:solidFill>
          <a:latin typeface="Arial" charset="0"/>
          <a:ea typeface="Arial" pitchFamily="-65" charset="0"/>
          <a:cs typeface="Arial" charset="0"/>
        </a:defRPr>
      </a:lvl5pPr>
      <a:lvl6pPr marL="609585" algn="ctr" rtl="0" fontAlgn="base">
        <a:spcBef>
          <a:spcPct val="0"/>
        </a:spcBef>
        <a:spcAft>
          <a:spcPct val="0"/>
        </a:spcAft>
        <a:defRPr sz="5867">
          <a:solidFill>
            <a:schemeClr val="tx2"/>
          </a:solidFill>
          <a:latin typeface="Arial" charset="0"/>
          <a:cs typeface="Arial" charset="0"/>
        </a:defRPr>
      </a:lvl6pPr>
      <a:lvl7pPr marL="1219170" algn="ctr" rtl="0" fontAlgn="base">
        <a:spcBef>
          <a:spcPct val="0"/>
        </a:spcBef>
        <a:spcAft>
          <a:spcPct val="0"/>
        </a:spcAft>
        <a:defRPr sz="5867">
          <a:solidFill>
            <a:schemeClr val="tx2"/>
          </a:solidFill>
          <a:latin typeface="Arial" charset="0"/>
          <a:cs typeface="Arial" charset="0"/>
        </a:defRPr>
      </a:lvl7pPr>
      <a:lvl8pPr marL="1828754" algn="ctr" rtl="0" fontAlgn="base">
        <a:spcBef>
          <a:spcPct val="0"/>
        </a:spcBef>
        <a:spcAft>
          <a:spcPct val="0"/>
        </a:spcAft>
        <a:defRPr sz="5867">
          <a:solidFill>
            <a:schemeClr val="tx2"/>
          </a:solidFill>
          <a:latin typeface="Arial" charset="0"/>
          <a:cs typeface="Arial" charset="0"/>
        </a:defRPr>
      </a:lvl8pPr>
      <a:lvl9pPr marL="2438339" algn="ctr" rtl="0" fontAlgn="base">
        <a:spcBef>
          <a:spcPct val="0"/>
        </a:spcBef>
        <a:spcAft>
          <a:spcPct val="0"/>
        </a:spcAft>
        <a:defRPr sz="5867">
          <a:solidFill>
            <a:schemeClr val="tx2"/>
          </a:solidFill>
          <a:latin typeface="Arial" charset="0"/>
          <a:cs typeface="Arial" charset="0"/>
        </a:defRPr>
      </a:lvl9pPr>
    </p:titleStyle>
    <p:bodyStyle>
      <a:lvl1pPr marL="457189" indent="-457189" algn="l" rtl="0" eaLnBrk="0" fontAlgn="base" hangingPunct="0">
        <a:spcBef>
          <a:spcPct val="20000"/>
        </a:spcBef>
        <a:spcAft>
          <a:spcPct val="0"/>
        </a:spcAft>
        <a:buChar char="•"/>
        <a:defRPr sz="4267">
          <a:solidFill>
            <a:schemeClr val="tx1"/>
          </a:solidFill>
          <a:latin typeface="+mn-lt"/>
          <a:ea typeface="Arial" pitchFamily="-65" charset="0"/>
          <a:cs typeface="+mn-cs"/>
        </a:defRPr>
      </a:lvl1pPr>
      <a:lvl2pPr marL="990575" indent="-380990" algn="l" rtl="0" eaLnBrk="0" fontAlgn="base" hangingPunct="0">
        <a:spcBef>
          <a:spcPct val="20000"/>
        </a:spcBef>
        <a:spcAft>
          <a:spcPct val="0"/>
        </a:spcAft>
        <a:buChar char="–"/>
        <a:defRPr sz="3733">
          <a:solidFill>
            <a:schemeClr val="tx1"/>
          </a:solidFill>
          <a:latin typeface="+mn-lt"/>
          <a:ea typeface="Arial" pitchFamily="-65" charset="0"/>
          <a:cs typeface="+mn-cs"/>
        </a:defRPr>
      </a:lvl2pPr>
      <a:lvl3pPr marL="1523962" indent="-304792" algn="l" rtl="0" eaLnBrk="0" fontAlgn="base" hangingPunct="0">
        <a:spcBef>
          <a:spcPct val="20000"/>
        </a:spcBef>
        <a:spcAft>
          <a:spcPct val="0"/>
        </a:spcAft>
        <a:buChar char="•"/>
        <a:defRPr sz="3200">
          <a:solidFill>
            <a:schemeClr val="tx1"/>
          </a:solidFill>
          <a:latin typeface="+mn-lt"/>
          <a:ea typeface="Arial" pitchFamily="-65" charset="0"/>
          <a:cs typeface="+mn-cs"/>
        </a:defRPr>
      </a:lvl3pPr>
      <a:lvl4pPr marL="2133547" indent="-304792" algn="l" rtl="0" eaLnBrk="0" fontAlgn="base" hangingPunct="0">
        <a:spcBef>
          <a:spcPct val="20000"/>
        </a:spcBef>
        <a:spcAft>
          <a:spcPct val="0"/>
        </a:spcAft>
        <a:buChar char="–"/>
        <a:defRPr sz="2667">
          <a:solidFill>
            <a:schemeClr val="tx1"/>
          </a:solidFill>
          <a:latin typeface="+mn-lt"/>
          <a:ea typeface="Arial" pitchFamily="-65" charset="0"/>
          <a:cs typeface="+mn-cs"/>
        </a:defRPr>
      </a:lvl4pPr>
      <a:lvl5pPr marL="2743131" indent="-304792" algn="l" rtl="0" eaLnBrk="0" fontAlgn="base" hangingPunct="0">
        <a:spcBef>
          <a:spcPct val="20000"/>
        </a:spcBef>
        <a:spcAft>
          <a:spcPct val="0"/>
        </a:spcAft>
        <a:buChar char="»"/>
        <a:defRPr sz="2667">
          <a:solidFill>
            <a:schemeClr val="tx1"/>
          </a:solidFill>
          <a:latin typeface="+mn-lt"/>
          <a:ea typeface="Arial" pitchFamily="-65" charset="0"/>
          <a:cs typeface="+mn-cs"/>
        </a:defRPr>
      </a:lvl5pPr>
      <a:lvl6pPr marL="3352716" indent="-304792" algn="l" rtl="0" fontAlgn="base">
        <a:spcBef>
          <a:spcPct val="20000"/>
        </a:spcBef>
        <a:spcAft>
          <a:spcPct val="0"/>
        </a:spcAft>
        <a:buChar char="»"/>
        <a:defRPr sz="2667">
          <a:solidFill>
            <a:schemeClr val="tx1"/>
          </a:solidFill>
          <a:latin typeface="+mn-lt"/>
          <a:cs typeface="+mn-cs"/>
        </a:defRPr>
      </a:lvl6pPr>
      <a:lvl7pPr marL="3962301" indent="-304792" algn="l" rtl="0" fontAlgn="base">
        <a:spcBef>
          <a:spcPct val="20000"/>
        </a:spcBef>
        <a:spcAft>
          <a:spcPct val="0"/>
        </a:spcAft>
        <a:buChar char="»"/>
        <a:defRPr sz="2667">
          <a:solidFill>
            <a:schemeClr val="tx1"/>
          </a:solidFill>
          <a:latin typeface="+mn-lt"/>
          <a:cs typeface="+mn-cs"/>
        </a:defRPr>
      </a:lvl7pPr>
      <a:lvl8pPr marL="4571886" indent="-304792" algn="l" rtl="0" fontAlgn="base">
        <a:spcBef>
          <a:spcPct val="20000"/>
        </a:spcBef>
        <a:spcAft>
          <a:spcPct val="0"/>
        </a:spcAft>
        <a:buChar char="»"/>
        <a:defRPr sz="2667">
          <a:solidFill>
            <a:schemeClr val="tx1"/>
          </a:solidFill>
          <a:latin typeface="+mn-lt"/>
          <a:cs typeface="+mn-cs"/>
        </a:defRPr>
      </a:lvl8pPr>
      <a:lvl9pPr marL="5181470" indent="-304792" algn="l" rtl="0" fontAlgn="base">
        <a:spcBef>
          <a:spcPct val="20000"/>
        </a:spcBef>
        <a:spcAft>
          <a:spcPct val="0"/>
        </a:spcAft>
        <a:buChar char="»"/>
        <a:defRPr sz="2667">
          <a:solidFill>
            <a:schemeClr val="tx1"/>
          </a:solidFill>
          <a:latin typeface="+mn-lt"/>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850B31-29AB-4075-AF7D-4B121368C056}" type="datetimeFigureOut">
              <a:rPr lang="en-AU" smtClean="0">
                <a:solidFill>
                  <a:prstClr val="black">
                    <a:tint val="75000"/>
                  </a:prstClr>
                </a:solidFill>
              </a:rPr>
              <a:pPr/>
              <a:t>27/11/2018</a:t>
            </a:fld>
            <a:endParaRPr lang="en-AU"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A34109-6BD1-4EF6-BBAB-DAB74002BD21}"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274112625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694" r:id="rId24"/>
    <p:sldLayoutId id="2147483695" r:id="rId25"/>
    <p:sldLayoutId id="2147483696"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bit.ly/explorechallenges" TargetMode="External"/><Relationship Id="rId3" Type="http://schemas.openxmlformats.org/officeDocument/2006/relationships/image" Target="../media/image21.png"/><Relationship Id="rId7" Type="http://schemas.openxmlformats.org/officeDocument/2006/relationships/hyperlink" Target="http://bit.ly/technologysolutions" TargetMode="External"/><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hyperlink" Target="http://bit.ly/challengeshumanity"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microsoft.com/office/2007/relationships/hdphoto" Target="../media/hdphoto1.wdp"/><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cdn.someecards.com/someecards/usercards/when-i-die-i-want-the-people-i-did-group-projects-with-to-lower-me-into-my-grave-so-they-can-let-me-down-one-last-time-0e740.pn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hyperlink" Target="https://img.memecdn.com/What-Group-Projects-Teach-Me_o_90913.jpg" TargetMode="Externa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pilot.quantext.org/index"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1920000" y="2772192"/>
            <a:ext cx="8558530" cy="354068"/>
          </a:xfrm>
        </p:spPr>
        <p:txBody>
          <a:bodyPr/>
          <a:lstStyle/>
          <a:p>
            <a:r>
              <a:rPr lang="en-AU" b="1" dirty="0"/>
              <a:t>Learning analytics to promote deep learning: f</a:t>
            </a:r>
            <a:r>
              <a:rPr lang="en-AU" b="1" dirty="0" smtClean="0"/>
              <a:t>raming </a:t>
            </a:r>
            <a:r>
              <a:rPr lang="en-AU" b="1" dirty="0"/>
              <a:t>information literacy assessment around student interests in enabling </a:t>
            </a:r>
            <a:r>
              <a:rPr lang="en-AU" b="1" dirty="0" smtClean="0"/>
              <a:t>education</a:t>
            </a:r>
            <a:r>
              <a:rPr lang="en-AU" dirty="0"/>
              <a:t/>
            </a:r>
            <a:br>
              <a:rPr lang="en-AU" dirty="0"/>
            </a:br>
            <a:endParaRPr lang="en-AU" dirty="0"/>
          </a:p>
        </p:txBody>
      </p:sp>
      <p:sp>
        <p:nvSpPr>
          <p:cNvPr id="3" name="Subtitle 2"/>
          <p:cNvSpPr>
            <a:spLocks noGrp="1"/>
          </p:cNvSpPr>
          <p:nvPr>
            <p:ph type="subTitle" sz="quarter" idx="1"/>
          </p:nvPr>
        </p:nvSpPr>
        <p:spPr>
          <a:xfrm>
            <a:off x="1920000" y="4029374"/>
            <a:ext cx="8026400" cy="385763"/>
          </a:xfrm>
        </p:spPr>
        <p:txBody>
          <a:bodyPr/>
          <a:lstStyle/>
          <a:p>
            <a:r>
              <a:rPr lang="en-AU" dirty="0"/>
              <a:t>Jennifer Stokes, University of South </a:t>
            </a:r>
            <a:r>
              <a:rPr lang="en-AU" dirty="0" smtClean="0"/>
              <a:t>Australia</a:t>
            </a:r>
            <a:br>
              <a:rPr lang="en-AU" dirty="0" smtClean="0"/>
            </a:br>
            <a:r>
              <a:rPr lang="en-AU" dirty="0" smtClean="0"/>
              <a:t>and </a:t>
            </a:r>
            <a:r>
              <a:rPr lang="en-AU" dirty="0"/>
              <a:t>Jenny McDonald, University of </a:t>
            </a:r>
            <a:r>
              <a:rPr lang="en-AU" dirty="0" smtClean="0"/>
              <a:t>Auckland</a:t>
            </a:r>
          </a:p>
          <a:p>
            <a:r>
              <a:rPr lang="en-AU" dirty="0"/>
              <a:t>Themes: New Technology Outside the Classroom and Within</a:t>
            </a:r>
          </a:p>
          <a:p>
            <a:r>
              <a:rPr lang="en-AU" dirty="0" smtClean="0"/>
              <a:t>FABENZ Wellington 2018</a:t>
            </a:r>
            <a:endParaRPr lang="en-AU" dirty="0"/>
          </a:p>
        </p:txBody>
      </p:sp>
    </p:spTree>
    <p:extLst>
      <p:ext uri="{BB962C8B-B14F-4D97-AF65-F5344CB8AC3E}">
        <p14:creationId xmlns:p14="http://schemas.microsoft.com/office/powerpoint/2010/main" val="349927355"/>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Where to begin? </a:t>
            </a:r>
            <a:br>
              <a:rPr lang="en-AU" dirty="0"/>
            </a:br>
            <a:r>
              <a:rPr lang="en-AU" dirty="0"/>
              <a:t>What problem to solve? </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3433" y="3242219"/>
            <a:ext cx="2543175" cy="254317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4359" y="3228836"/>
            <a:ext cx="2543175" cy="2543175"/>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74232" y="3242219"/>
            <a:ext cx="2543175" cy="25431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a:spLocks noChangeArrowheads="1"/>
          </p:cNvSpPr>
          <p:nvPr/>
        </p:nvSpPr>
        <p:spPr bwMode="auto">
          <a:xfrm>
            <a:off x="267316" y="2628671"/>
            <a:ext cx="1194678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AU" altLang="en-US" dirty="0">
                <a:latin typeface="Calibri" panose="020F0502020204030204" pitchFamily="34" charset="0"/>
                <a:ea typeface="MS Mincho" panose="02020609040205080304" pitchFamily="49" charset="-128"/>
                <a:cs typeface="Calibri" panose="020F0502020204030204" pitchFamily="34" charset="0"/>
              </a:rPr>
              <a:t>Q1 </a:t>
            </a:r>
            <a:r>
              <a:rPr lang="en-AU" altLang="en-US" dirty="0">
                <a:latin typeface="Calibri" panose="020F0502020204030204" pitchFamily="34" charset="0"/>
                <a:ea typeface="MS Mincho" panose="02020609040205080304" pitchFamily="49" charset="-128"/>
                <a:cs typeface="Calibri" panose="020F0502020204030204" pitchFamily="34" charset="0"/>
                <a:hlinkClick r:id="rId6"/>
              </a:rPr>
              <a:t>http://bit.ly/challengeshumanity</a:t>
            </a:r>
            <a:r>
              <a:rPr lang="en-AU" altLang="en-US" dirty="0">
                <a:latin typeface="Calibri" panose="020F0502020204030204" pitchFamily="34" charset="0"/>
                <a:ea typeface="MS Mincho" panose="02020609040205080304" pitchFamily="49" charset="-128"/>
                <a:cs typeface="Calibri" panose="020F0502020204030204" pitchFamily="34" charset="0"/>
              </a:rPr>
              <a:t>		Q2 </a:t>
            </a:r>
            <a:r>
              <a:rPr lang="en-AU" altLang="en-US" dirty="0">
                <a:latin typeface="Calibri" panose="020F0502020204030204" pitchFamily="34" charset="0"/>
                <a:ea typeface="MS Mincho" panose="02020609040205080304" pitchFamily="49" charset="-128"/>
                <a:cs typeface="Calibri" panose="020F0502020204030204" pitchFamily="34" charset="0"/>
                <a:hlinkClick r:id="rId7"/>
              </a:rPr>
              <a:t>http://bit.ly/technologysolutions</a:t>
            </a:r>
            <a:r>
              <a:rPr lang="en-AU" altLang="en-US" dirty="0">
                <a:latin typeface="Calibri" panose="020F0502020204030204" pitchFamily="34" charset="0"/>
                <a:ea typeface="MS Mincho" panose="02020609040205080304" pitchFamily="49" charset="-128"/>
                <a:cs typeface="Calibri" panose="020F0502020204030204" pitchFamily="34" charset="0"/>
              </a:rPr>
              <a:t> 	Q3 </a:t>
            </a:r>
            <a:r>
              <a:rPr lang="en-AU" altLang="en-US" dirty="0">
                <a:latin typeface="Calibri" panose="020F0502020204030204" pitchFamily="34" charset="0"/>
                <a:ea typeface="MS Mincho" panose="02020609040205080304" pitchFamily="49" charset="-128"/>
                <a:cs typeface="Calibri" panose="020F0502020204030204" pitchFamily="34" charset="0"/>
                <a:hlinkClick r:id="rId8"/>
              </a:rPr>
              <a:t>http://bit.ly/explorechallenges</a:t>
            </a:r>
            <a:r>
              <a:rPr lang="en-AU" altLang="en-US" dirty="0">
                <a:latin typeface="Calibri" panose="020F0502020204030204" pitchFamily="34" charset="0"/>
                <a:ea typeface="MS Mincho" panose="02020609040205080304" pitchFamily="49" charset="-128"/>
                <a:cs typeface="Calibri" panose="020F0502020204030204" pitchFamily="34" charset="0"/>
              </a:rPr>
              <a:t> </a:t>
            </a:r>
            <a:endParaRPr lang="en-AU" altLang="en-US" dirty="0">
              <a:latin typeface="Calibri" panose="020F0502020204030204" pitchFamily="34" charset="0"/>
              <a:cs typeface="Calibri" panose="020F0502020204030204" pitchFamily="34" charset="0"/>
            </a:endParaRPr>
          </a:p>
          <a:p>
            <a:endParaRPr lang="en-AU" altLang="en-US" dirty="0">
              <a:latin typeface="Calibri" panose="020F0502020204030204" pitchFamily="34" charset="0"/>
              <a:cs typeface="Calibri" panose="020F0502020204030204" pitchFamily="34" charset="0"/>
            </a:endParaRPr>
          </a:p>
          <a:p>
            <a:pPr eaLnBrk="0" fontAlgn="base" hangingPunct="0">
              <a:spcBef>
                <a:spcPct val="0"/>
              </a:spcBef>
              <a:spcAft>
                <a:spcPct val="0"/>
              </a:spcAft>
            </a:pPr>
            <a:r>
              <a:rPr lang="en-AU" altLang="en-US" dirty="0">
                <a:latin typeface="Calibri" panose="020F0502020204030204" pitchFamily="34" charset="0"/>
                <a:cs typeface="Calibri" panose="020F0502020204030204" pitchFamily="34" charset="0"/>
              </a:rPr>
              <a:t>	</a:t>
            </a:r>
          </a:p>
          <a:p>
            <a:pPr eaLnBrk="0" fontAlgn="base" hangingPunct="0">
              <a:spcBef>
                <a:spcPct val="0"/>
              </a:spcBef>
              <a:spcAft>
                <a:spcPct val="0"/>
              </a:spcAft>
            </a:pPr>
            <a:endParaRPr lang="en-AU"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5876408"/>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AU" dirty="0"/>
          </a:p>
        </p:txBody>
      </p:sp>
      <p:sp>
        <p:nvSpPr>
          <p:cNvPr id="3" name="Text Placeholder 2"/>
          <p:cNvSpPr>
            <a:spLocks noGrp="1"/>
          </p:cNvSpPr>
          <p:nvPr>
            <p:ph type="body" sz="quarter" idx="11"/>
          </p:nvPr>
        </p:nvSpPr>
        <p:spPr/>
        <p:txBody>
          <a:bodyPr/>
          <a:lstStyle/>
          <a:p>
            <a:endParaRPr lang="en-AU" dirty="0"/>
          </a:p>
        </p:txBody>
      </p:sp>
      <p:pic>
        <p:nvPicPr>
          <p:cNvPr id="4"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106680"/>
            <a:ext cx="12192000" cy="5556450"/>
          </a:xfrm>
          <a:prstGeom prst="rect">
            <a:avLst/>
          </a:prstGeom>
        </p:spPr>
      </p:pic>
    </p:spTree>
    <p:extLst>
      <p:ext uri="{BB962C8B-B14F-4D97-AF65-F5344CB8AC3E}">
        <p14:creationId xmlns:p14="http://schemas.microsoft.com/office/powerpoint/2010/main" val="402080607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AU" dirty="0"/>
          </a:p>
        </p:txBody>
      </p:sp>
      <p:sp>
        <p:nvSpPr>
          <p:cNvPr id="3" name="Text Placeholder 2"/>
          <p:cNvSpPr>
            <a:spLocks noGrp="1"/>
          </p:cNvSpPr>
          <p:nvPr>
            <p:ph type="body" sz="quarter" idx="11"/>
          </p:nvPr>
        </p:nvSpPr>
        <p:spPr/>
        <p:txBody>
          <a:bodyPr/>
          <a:lstStyle/>
          <a:p>
            <a:endParaRPr lang="en-AU"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2357"/>
            <a:ext cx="12209812" cy="564703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88409" y="4689798"/>
            <a:ext cx="2427394" cy="1820546"/>
          </a:xfrm>
          <a:prstGeom prst="rect">
            <a:avLst/>
          </a:prstGeom>
        </p:spPr>
      </p:pic>
      <p:pic>
        <p:nvPicPr>
          <p:cNvPr id="6" name="Picture 5">
            <a:extLst>
              <a:ext uri="{FF2B5EF4-FFF2-40B4-BE49-F238E27FC236}">
                <a16:creationId xmlns:a16="http://schemas.microsoft.com/office/drawing/2014/main" id="{AFD2CA3D-50B6-4F61-B6F8-C9267A04796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9805283" y="1764421"/>
            <a:ext cx="2193644" cy="2427393"/>
          </a:xfrm>
          <a:prstGeom prst="rect">
            <a:avLst/>
          </a:prstGeom>
        </p:spPr>
      </p:pic>
      <p:pic>
        <p:nvPicPr>
          <p:cNvPr id="7" name="Picture 6">
            <a:extLst>
              <a:ext uri="{FF2B5EF4-FFF2-40B4-BE49-F238E27FC236}">
                <a16:creationId xmlns:a16="http://schemas.microsoft.com/office/drawing/2014/main" id="{D00BA33A-0CED-4AB9-82A0-2F94E1D5E22F}"/>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rcRect/>
          <a:stretch/>
        </p:blipFill>
        <p:spPr>
          <a:xfrm rot="5400000">
            <a:off x="7137783" y="1711390"/>
            <a:ext cx="2223268" cy="2528836"/>
          </a:xfrm>
          <a:prstGeom prst="rect">
            <a:avLst/>
          </a:prstGeom>
        </p:spPr>
      </p:pic>
      <p:sp>
        <p:nvSpPr>
          <p:cNvPr id="8" name="TextBox 7">
            <a:extLst>
              <a:ext uri="{FF2B5EF4-FFF2-40B4-BE49-F238E27FC236}">
                <a16:creationId xmlns:a16="http://schemas.microsoft.com/office/drawing/2014/main" id="{3CAF6C2E-590B-4B53-83C9-860F6B3D5AC0}"/>
              </a:ext>
            </a:extLst>
          </p:cNvPr>
          <p:cNvSpPr txBox="1"/>
          <p:nvPr/>
        </p:nvSpPr>
        <p:spPr>
          <a:xfrm>
            <a:off x="10139620" y="4074940"/>
            <a:ext cx="1976182" cy="400110"/>
          </a:xfrm>
          <a:prstGeom prst="rect">
            <a:avLst/>
          </a:prstGeom>
          <a:noFill/>
        </p:spPr>
        <p:txBody>
          <a:bodyPr wrap="none" rtlCol="0">
            <a:spAutoFit/>
          </a:bodyPr>
          <a:lstStyle/>
          <a:p>
            <a:r>
              <a:rPr lang="en-AU" sz="2000" dirty="0">
                <a:latin typeface="Helvetica" panose="020B0604020202020204" pitchFamily="34" charset="0"/>
                <a:cs typeface="Helvetica" panose="020B0604020202020204" pitchFamily="34" charset="0"/>
              </a:rPr>
              <a:t>Wyten &amp; </a:t>
            </a:r>
            <a:r>
              <a:rPr lang="en-AU" sz="2000" dirty="0" smtClean="0">
                <a:latin typeface="Helvetica" panose="020B0604020202020204" pitchFamily="34" charset="0"/>
                <a:cs typeface="Helvetica" panose="020B0604020202020204" pitchFamily="34" charset="0"/>
              </a:rPr>
              <a:t>Garcia</a:t>
            </a:r>
            <a:endParaRPr lang="en-AU" sz="2000" dirty="0">
              <a:latin typeface="Helvetica" panose="020B0604020202020204" pitchFamily="34" charset="0"/>
              <a:cs typeface="Helvetica" panose="020B0604020202020204" pitchFamily="34" charset="0"/>
            </a:endParaRPr>
          </a:p>
        </p:txBody>
      </p:sp>
      <p:sp>
        <p:nvSpPr>
          <p:cNvPr id="9" name="TextBox 8">
            <a:extLst>
              <a:ext uri="{FF2B5EF4-FFF2-40B4-BE49-F238E27FC236}">
                <a16:creationId xmlns:a16="http://schemas.microsoft.com/office/drawing/2014/main" id="{3CAF6C2E-590B-4B53-83C9-860F6B3D5AC0}"/>
              </a:ext>
            </a:extLst>
          </p:cNvPr>
          <p:cNvSpPr txBox="1"/>
          <p:nvPr/>
        </p:nvSpPr>
        <p:spPr>
          <a:xfrm>
            <a:off x="7276446" y="4087442"/>
            <a:ext cx="2324675" cy="400110"/>
          </a:xfrm>
          <a:prstGeom prst="rect">
            <a:avLst/>
          </a:prstGeom>
          <a:noFill/>
        </p:spPr>
        <p:txBody>
          <a:bodyPr wrap="none" rtlCol="0">
            <a:spAutoFit/>
          </a:bodyPr>
          <a:lstStyle/>
          <a:p>
            <a:r>
              <a:rPr lang="en-AU" sz="2000" dirty="0" smtClean="0">
                <a:latin typeface="Helvetica" panose="020B0604020202020204" pitchFamily="34" charset="0"/>
                <a:cs typeface="Helvetica" panose="020B0604020202020204" pitchFamily="34" charset="0"/>
              </a:rPr>
              <a:t>Lawther &amp; Snelling</a:t>
            </a:r>
          </a:p>
        </p:txBody>
      </p:sp>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6984999" y="4970599"/>
            <a:ext cx="2528836" cy="1547239"/>
          </a:xfrm>
          <a:prstGeom prst="rect">
            <a:avLst/>
          </a:prstGeom>
        </p:spPr>
      </p:pic>
      <p:sp>
        <p:nvSpPr>
          <p:cNvPr id="11" name="TextBox 10">
            <a:extLst>
              <a:ext uri="{FF2B5EF4-FFF2-40B4-BE49-F238E27FC236}">
                <a16:creationId xmlns:a16="http://schemas.microsoft.com/office/drawing/2014/main" id="{3CAF6C2E-590B-4B53-83C9-860F6B3D5AC0}"/>
              </a:ext>
            </a:extLst>
          </p:cNvPr>
          <p:cNvSpPr txBox="1"/>
          <p:nvPr/>
        </p:nvSpPr>
        <p:spPr>
          <a:xfrm>
            <a:off x="10817440" y="6468640"/>
            <a:ext cx="1345368" cy="400110"/>
          </a:xfrm>
          <a:prstGeom prst="rect">
            <a:avLst/>
          </a:prstGeom>
          <a:noFill/>
        </p:spPr>
        <p:txBody>
          <a:bodyPr wrap="none" rtlCol="0">
            <a:spAutoFit/>
          </a:bodyPr>
          <a:lstStyle/>
          <a:p>
            <a:r>
              <a:rPr lang="en-AU" sz="2000" dirty="0" smtClean="0">
                <a:solidFill>
                  <a:schemeClr val="bg1"/>
                </a:solidFill>
                <a:latin typeface="Helvetica" panose="020B0604020202020204" pitchFamily="34" charset="0"/>
                <a:cs typeface="Helvetica" panose="020B0604020202020204" pitchFamily="34" charset="0"/>
              </a:rPr>
              <a:t>Trebilcock</a:t>
            </a:r>
            <a:endParaRPr lang="en-AU" sz="2000" dirty="0">
              <a:solidFill>
                <a:schemeClr val="bg1"/>
              </a:solidFill>
              <a:latin typeface="Helvetica" panose="020B0604020202020204" pitchFamily="34" charset="0"/>
              <a:cs typeface="Helvetica" panose="020B0604020202020204" pitchFamily="34" charset="0"/>
            </a:endParaRPr>
          </a:p>
        </p:txBody>
      </p:sp>
      <p:sp>
        <p:nvSpPr>
          <p:cNvPr id="12" name="TextBox 11">
            <a:extLst>
              <a:ext uri="{FF2B5EF4-FFF2-40B4-BE49-F238E27FC236}">
                <a16:creationId xmlns:a16="http://schemas.microsoft.com/office/drawing/2014/main" id="{3CAF6C2E-590B-4B53-83C9-860F6B3D5AC0}"/>
              </a:ext>
            </a:extLst>
          </p:cNvPr>
          <p:cNvSpPr txBox="1"/>
          <p:nvPr/>
        </p:nvSpPr>
        <p:spPr>
          <a:xfrm>
            <a:off x="7316729" y="6457890"/>
            <a:ext cx="2324675" cy="400110"/>
          </a:xfrm>
          <a:prstGeom prst="rect">
            <a:avLst/>
          </a:prstGeom>
          <a:noFill/>
        </p:spPr>
        <p:txBody>
          <a:bodyPr wrap="none" rtlCol="0">
            <a:spAutoFit/>
          </a:bodyPr>
          <a:lstStyle/>
          <a:p>
            <a:r>
              <a:rPr lang="en-AU" sz="2000" dirty="0" smtClean="0">
                <a:solidFill>
                  <a:schemeClr val="bg1"/>
                </a:solidFill>
                <a:latin typeface="Helvetica" panose="020B0604020202020204" pitchFamily="34" charset="0"/>
                <a:cs typeface="Helvetica" panose="020B0604020202020204" pitchFamily="34" charset="0"/>
              </a:rPr>
              <a:t>Lawther &amp; Snelling</a:t>
            </a:r>
          </a:p>
        </p:txBody>
      </p:sp>
    </p:spTree>
    <p:extLst>
      <p:ext uri="{BB962C8B-B14F-4D97-AF65-F5344CB8AC3E}">
        <p14:creationId xmlns:p14="http://schemas.microsoft.com/office/powerpoint/2010/main" val="193375802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smtClean="0"/>
              <a:t>Assessments</a:t>
            </a:r>
            <a:endParaRPr lang="en-AU" dirty="0"/>
          </a:p>
        </p:txBody>
      </p:sp>
      <p:sp>
        <p:nvSpPr>
          <p:cNvPr id="3" name="Text Placeholder 2"/>
          <p:cNvSpPr>
            <a:spLocks noGrp="1"/>
          </p:cNvSpPr>
          <p:nvPr>
            <p:ph type="body" sz="quarter" idx="11"/>
          </p:nvPr>
        </p:nvSpPr>
        <p:spPr>
          <a:xfrm>
            <a:off x="546102" y="1212251"/>
            <a:ext cx="7164513" cy="647700"/>
          </a:xfrm>
        </p:spPr>
        <p:txBody>
          <a:bodyPr/>
          <a:lstStyle/>
          <a:p>
            <a:pPr marL="457200" indent="-457200">
              <a:spcBef>
                <a:spcPts val="0"/>
              </a:spcBef>
              <a:spcAft>
                <a:spcPts val="1200"/>
              </a:spcAft>
              <a:buFont typeface="Arial" panose="020B0604020202020204" pitchFamily="34" charset="0"/>
              <a:buChar char="•"/>
            </a:pPr>
            <a:r>
              <a:rPr lang="en-AU" sz="2200" b="0" dirty="0" smtClean="0"/>
              <a:t>A1 individual quiz and search design. </a:t>
            </a:r>
            <a:br>
              <a:rPr lang="en-AU" sz="2200" b="0" dirty="0" smtClean="0"/>
            </a:br>
            <a:r>
              <a:rPr lang="en-AU" sz="2200" b="0" dirty="0" smtClean="0"/>
              <a:t>Search based on student’s selected topic from themes gathered through Quantext.</a:t>
            </a:r>
          </a:p>
          <a:p>
            <a:pPr marL="457200" indent="-457200">
              <a:spcBef>
                <a:spcPts val="0"/>
              </a:spcBef>
              <a:spcAft>
                <a:spcPts val="1200"/>
              </a:spcAft>
              <a:buFont typeface="Arial" panose="020B0604020202020204" pitchFamily="34" charset="0"/>
              <a:buChar char="•"/>
            </a:pPr>
            <a:r>
              <a:rPr lang="en-AU" sz="2200" b="0" dirty="0" smtClean="0"/>
              <a:t>A2 group investigative report. </a:t>
            </a:r>
            <a:br>
              <a:rPr lang="en-AU" sz="2200" b="0" dirty="0" smtClean="0"/>
            </a:br>
            <a:r>
              <a:rPr lang="en-AU" sz="2200" b="0" dirty="0" smtClean="0"/>
              <a:t>Focus on collaborative idea generation and problem-solving through research.</a:t>
            </a:r>
            <a:r>
              <a:rPr lang="en-AU" sz="2200" b="0" dirty="0"/>
              <a:t> </a:t>
            </a:r>
            <a:r>
              <a:rPr lang="en-AU" sz="2200" b="0" dirty="0" smtClean="0"/>
              <a:t/>
            </a:r>
            <a:br>
              <a:rPr lang="en-AU" sz="2200" b="0" dirty="0" smtClean="0"/>
            </a:br>
            <a:r>
              <a:rPr lang="en-AU" sz="2200" b="0" dirty="0" smtClean="0"/>
              <a:t>Findings given in 20-30 minute presentation.</a:t>
            </a:r>
          </a:p>
          <a:p>
            <a:pPr marL="457200" indent="-457200">
              <a:spcBef>
                <a:spcPts val="0"/>
              </a:spcBef>
              <a:spcAft>
                <a:spcPts val="1200"/>
              </a:spcAft>
              <a:buFont typeface="Arial" panose="020B0604020202020204" pitchFamily="34" charset="0"/>
              <a:buChar char="•"/>
            </a:pPr>
            <a:r>
              <a:rPr lang="en-AU" sz="2200" b="0" dirty="0" smtClean="0"/>
              <a:t>A3 individual advanced investigation. </a:t>
            </a:r>
            <a:br>
              <a:rPr lang="en-AU" sz="2200" b="0" dirty="0" smtClean="0"/>
            </a:br>
            <a:r>
              <a:rPr lang="en-AU" sz="2200" b="0" dirty="0" smtClean="0"/>
              <a:t>Deep analysis and narrow scope; submitted as a research </a:t>
            </a:r>
            <a:r>
              <a:rPr lang="en-AU" sz="2200" b="0" dirty="0"/>
              <a:t>i</a:t>
            </a:r>
            <a:r>
              <a:rPr lang="en-AU" sz="2200" b="0" dirty="0" smtClean="0"/>
              <a:t>nfographic or report on advanced topic.</a:t>
            </a:r>
          </a:p>
          <a:p>
            <a:pPr marL="457200" indent="-457200">
              <a:spcBef>
                <a:spcPts val="0"/>
              </a:spcBef>
              <a:spcAft>
                <a:spcPts val="1200"/>
              </a:spcAft>
              <a:buFont typeface="Arial" panose="020B0604020202020204" pitchFamily="34" charset="0"/>
              <a:buChar char="•"/>
            </a:pPr>
            <a:endParaRPr lang="en-AU" sz="2200" dirty="0" smtClean="0"/>
          </a:p>
          <a:p>
            <a:pPr>
              <a:spcBef>
                <a:spcPts val="0"/>
              </a:spcBef>
              <a:spcAft>
                <a:spcPts val="1200"/>
              </a:spcAft>
            </a:pPr>
            <a:endParaRPr lang="en-AU" sz="2200" dirty="0"/>
          </a:p>
        </p:txBody>
      </p:sp>
      <p:pic>
        <p:nvPicPr>
          <p:cNvPr id="4" name="Picture 6" descr="A group of people sitting at a table&#10;&#10;Description generated with very high confidence">
            <a:extLst>
              <a:ext uri="{FF2B5EF4-FFF2-40B4-BE49-F238E27FC236}">
                <a16:creationId xmlns:a16="http://schemas.microsoft.com/office/drawing/2014/main" id="{FE83080B-2709-4DDD-80A4-CD4FBB1023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797114" y="-465400"/>
            <a:ext cx="4395884" cy="5602749"/>
          </a:xfrm>
          <a:prstGeom prst="rect">
            <a:avLst/>
          </a:prstGeom>
        </p:spPr>
      </p:pic>
    </p:spTree>
    <p:extLst>
      <p:ext uri="{BB962C8B-B14F-4D97-AF65-F5344CB8AC3E}">
        <p14:creationId xmlns:p14="http://schemas.microsoft.com/office/powerpoint/2010/main" val="22171718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smtClean="0"/>
              <a:t>Assignment Development</a:t>
            </a:r>
            <a:endParaRPr lang="en-AU" dirty="0"/>
          </a:p>
        </p:txBody>
      </p:sp>
      <p:sp>
        <p:nvSpPr>
          <p:cNvPr id="3" name="Text Placeholder 2"/>
          <p:cNvSpPr>
            <a:spLocks noGrp="1"/>
          </p:cNvSpPr>
          <p:nvPr>
            <p:ph type="body" sz="quarter" idx="11"/>
          </p:nvPr>
        </p:nvSpPr>
        <p:spPr/>
        <p:txBody>
          <a:bodyPr/>
          <a:lstStyle/>
          <a:p>
            <a:r>
              <a:rPr lang="en-AU" dirty="0" smtClean="0"/>
              <a:t>1.</a:t>
            </a:r>
          </a:p>
          <a:p>
            <a:endParaRPr lang="en-AU" dirty="0" smtClean="0"/>
          </a:p>
          <a:p>
            <a:r>
              <a:rPr lang="en-AU" dirty="0" smtClean="0"/>
              <a:t>2.</a:t>
            </a:r>
          </a:p>
          <a:p>
            <a:endParaRPr lang="en-AU" dirty="0" smtClean="0"/>
          </a:p>
          <a:p>
            <a:r>
              <a:rPr lang="en-AU" dirty="0" smtClean="0"/>
              <a:t>3.</a:t>
            </a:r>
            <a:endParaRPr lang="en-AU"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3302" y="1408056"/>
            <a:ext cx="7412517" cy="365759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150" y="2895272"/>
            <a:ext cx="3050538" cy="2170383"/>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0027" y="1295401"/>
            <a:ext cx="8267207" cy="5179455"/>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63470" y="0"/>
            <a:ext cx="2743200" cy="6858000"/>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86386" y="1234441"/>
            <a:ext cx="4786980" cy="4493686"/>
          </a:xfrm>
          <a:prstGeom prst="rect">
            <a:avLst/>
          </a:prstGeom>
        </p:spPr>
      </p:pic>
      <p:sp>
        <p:nvSpPr>
          <p:cNvPr id="9" name="Curved Left Arrow 8"/>
          <p:cNvSpPr/>
          <p:nvPr/>
        </p:nvSpPr>
        <p:spPr bwMode="auto">
          <a:xfrm>
            <a:off x="1070113" y="1619251"/>
            <a:ext cx="395422" cy="752476"/>
          </a:xfrm>
          <a:prstGeom prst="curvedLeftArrow">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AU" sz="2400" b="1" i="0" u="none" strike="noStrike" normalizeH="0" baseline="0" dirty="0" smtClean="0">
              <a:ln w="22225">
                <a:solidFill>
                  <a:schemeClr val="accent2"/>
                </a:solidFill>
                <a:prstDash val="solid"/>
              </a:ln>
              <a:solidFill>
                <a:schemeClr val="accent2">
                  <a:lumMod val="40000"/>
                  <a:lumOff val="60000"/>
                </a:schemeClr>
              </a:solidFill>
              <a:latin typeface="Arial" charset="0"/>
              <a:cs typeface="Arial" charset="0"/>
            </a:endParaRPr>
          </a:p>
        </p:txBody>
      </p:sp>
      <p:sp>
        <p:nvSpPr>
          <p:cNvPr id="10" name="Curved Left Arrow 9"/>
          <p:cNvSpPr/>
          <p:nvPr/>
        </p:nvSpPr>
        <p:spPr bwMode="auto">
          <a:xfrm flipH="1">
            <a:off x="96675" y="2728808"/>
            <a:ext cx="499909" cy="752476"/>
          </a:xfrm>
          <a:prstGeom prst="curvedLeftArrow">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AU" sz="2400" b="1" i="0" u="none" strike="noStrike" normalizeH="0" baseline="0" dirty="0" smtClean="0">
              <a:ln w="22225">
                <a:solidFill>
                  <a:schemeClr val="accent2"/>
                </a:solidFill>
                <a:prstDash val="solid"/>
              </a:ln>
              <a:solidFill>
                <a:schemeClr val="accent2">
                  <a:lumMod val="40000"/>
                  <a:lumOff val="60000"/>
                </a:schemeClr>
              </a:solidFill>
              <a:latin typeface="Arial" charset="0"/>
              <a:cs typeface="Arial" charset="0"/>
            </a:endParaRPr>
          </a:p>
        </p:txBody>
      </p:sp>
      <p:sp>
        <p:nvSpPr>
          <p:cNvPr id="11" name="TextBox 10"/>
          <p:cNvSpPr txBox="1"/>
          <p:nvPr/>
        </p:nvSpPr>
        <p:spPr>
          <a:xfrm>
            <a:off x="3560393" y="5323819"/>
            <a:ext cx="8920482" cy="830997"/>
          </a:xfrm>
          <a:prstGeom prst="rect">
            <a:avLst/>
          </a:prstGeom>
          <a:noFill/>
        </p:spPr>
        <p:txBody>
          <a:bodyPr wrap="square" rtlCol="0">
            <a:spAutoFit/>
          </a:bodyPr>
          <a:lstStyle/>
          <a:p>
            <a:r>
              <a:rPr lang="en-AU" sz="2400" b="1" dirty="0" smtClean="0">
                <a:solidFill>
                  <a:schemeClr val="bg1"/>
                </a:solidFill>
              </a:rPr>
              <a:t>Original topic: </a:t>
            </a:r>
          </a:p>
          <a:p>
            <a:r>
              <a:rPr lang="en-AU" sz="2400" b="1" dirty="0" smtClean="0">
                <a:solidFill>
                  <a:schemeClr val="bg1"/>
                </a:solidFill>
              </a:rPr>
              <a:t>The </a:t>
            </a:r>
            <a:r>
              <a:rPr lang="en-AU" sz="2400" b="1" dirty="0">
                <a:solidFill>
                  <a:schemeClr val="bg1"/>
                </a:solidFill>
              </a:rPr>
              <a:t>relationship between social media and fake news</a:t>
            </a:r>
            <a:r>
              <a:rPr lang="en-AU" dirty="0"/>
              <a:t>.</a:t>
            </a:r>
          </a:p>
        </p:txBody>
      </p:sp>
    </p:spTree>
    <p:extLst>
      <p:ext uri="{BB962C8B-B14F-4D97-AF65-F5344CB8AC3E}">
        <p14:creationId xmlns:p14="http://schemas.microsoft.com/office/powerpoint/2010/main" val="10583888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xit" presetSubtype="0" fill="hold" nodeType="withEffect">
                                  <p:stCondLst>
                                    <p:cond delay="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xit" presetSubtype="0" fill="hold" grpId="0" nodeType="with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xit" presetSubtype="0" fill="hold" nodeType="withEffect">
                                  <p:stCondLst>
                                    <p:cond delay="0"/>
                                  </p:stCondLst>
                                  <p:childTnLst>
                                    <p:animEffect transition="out" filter="fade">
                                      <p:cBhvr>
                                        <p:cTn id="38" dur="500"/>
                                        <p:tgtEl>
                                          <p:spTgt spid="6"/>
                                        </p:tgtEl>
                                      </p:cBhvr>
                                    </p:animEffect>
                                    <p:set>
                                      <p:cBhvr>
                                        <p:cTn id="39" dur="1" fill="hold">
                                          <p:stCondLst>
                                            <p:cond delay="499"/>
                                          </p:stCondLst>
                                        </p:cTn>
                                        <p:tgtEl>
                                          <p:spTgt spid="6"/>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5869" y="1157915"/>
            <a:ext cx="10185141" cy="3619170"/>
          </a:xfrm>
          <a:prstGeom prst="rect">
            <a:avLst/>
          </a:prstGeom>
        </p:spPr>
      </p:pic>
      <p:sp>
        <p:nvSpPr>
          <p:cNvPr id="2" name="Text Placeholder 1"/>
          <p:cNvSpPr>
            <a:spLocks noGrp="1"/>
          </p:cNvSpPr>
          <p:nvPr>
            <p:ph type="body" sz="quarter" idx="10"/>
          </p:nvPr>
        </p:nvSpPr>
        <p:spPr/>
        <p:txBody>
          <a:bodyPr/>
          <a:lstStyle/>
          <a:p>
            <a:r>
              <a:rPr lang="en-AU" dirty="0" smtClean="0"/>
              <a:t>Assignment Development</a:t>
            </a:r>
            <a:endParaRPr lang="en-AU" dirty="0"/>
          </a:p>
        </p:txBody>
      </p:sp>
      <p:sp>
        <p:nvSpPr>
          <p:cNvPr id="3" name="Text Placeholder 2"/>
          <p:cNvSpPr>
            <a:spLocks noGrp="1"/>
          </p:cNvSpPr>
          <p:nvPr>
            <p:ph type="body" sz="quarter" idx="11"/>
          </p:nvPr>
        </p:nvSpPr>
        <p:spPr/>
        <p:txBody>
          <a:bodyPr/>
          <a:lstStyle/>
          <a:p>
            <a:r>
              <a:rPr lang="en-AU" dirty="0" smtClean="0"/>
              <a:t>1.</a:t>
            </a:r>
          </a:p>
          <a:p>
            <a:endParaRPr lang="en-AU" dirty="0" smtClean="0"/>
          </a:p>
          <a:p>
            <a:r>
              <a:rPr lang="en-AU" dirty="0" smtClean="0"/>
              <a:t>2.</a:t>
            </a:r>
          </a:p>
          <a:p>
            <a:endParaRPr lang="en-AU" dirty="0" smtClean="0"/>
          </a:p>
          <a:p>
            <a:r>
              <a:rPr lang="en-AU" dirty="0" smtClean="0"/>
              <a:t>3.</a:t>
            </a:r>
            <a:endParaRPr lang="en-AU" dirty="0"/>
          </a:p>
        </p:txBody>
      </p:sp>
      <p:sp>
        <p:nvSpPr>
          <p:cNvPr id="9" name="Curved Left Arrow 8"/>
          <p:cNvSpPr/>
          <p:nvPr/>
        </p:nvSpPr>
        <p:spPr bwMode="auto">
          <a:xfrm>
            <a:off x="1070113" y="1619251"/>
            <a:ext cx="395422" cy="752476"/>
          </a:xfrm>
          <a:prstGeom prst="curvedLeftArrow">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AU" sz="2400" b="1" i="0" u="none" strike="noStrike" normalizeH="0" baseline="0" dirty="0" smtClean="0">
              <a:ln w="22225">
                <a:solidFill>
                  <a:schemeClr val="accent2"/>
                </a:solidFill>
                <a:prstDash val="solid"/>
              </a:ln>
              <a:solidFill>
                <a:schemeClr val="accent2">
                  <a:lumMod val="40000"/>
                  <a:lumOff val="60000"/>
                </a:schemeClr>
              </a:solidFill>
              <a:latin typeface="Arial" charset="0"/>
              <a:cs typeface="Arial" charset="0"/>
            </a:endParaRPr>
          </a:p>
        </p:txBody>
      </p:sp>
      <p:sp>
        <p:nvSpPr>
          <p:cNvPr id="10" name="Curved Left Arrow 9"/>
          <p:cNvSpPr/>
          <p:nvPr/>
        </p:nvSpPr>
        <p:spPr bwMode="auto">
          <a:xfrm flipH="1">
            <a:off x="96675" y="2728808"/>
            <a:ext cx="499909" cy="752476"/>
          </a:xfrm>
          <a:prstGeom prst="curvedLeftArrow">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AU" sz="2400" b="1" i="0" u="none" strike="noStrike" normalizeH="0" baseline="0" dirty="0" smtClean="0">
              <a:ln w="22225">
                <a:solidFill>
                  <a:schemeClr val="accent2"/>
                </a:solidFill>
                <a:prstDash val="solid"/>
              </a:ln>
              <a:solidFill>
                <a:schemeClr val="accent2">
                  <a:lumMod val="40000"/>
                  <a:lumOff val="60000"/>
                </a:schemeClr>
              </a:solidFill>
              <a:latin typeface="Arial" charset="0"/>
              <a:cs typeface="Arial" charset="0"/>
            </a:endParaRPr>
          </a:p>
        </p:txBody>
      </p:sp>
      <p:sp>
        <p:nvSpPr>
          <p:cNvPr id="11" name="TextBox 10"/>
          <p:cNvSpPr txBox="1"/>
          <p:nvPr/>
        </p:nvSpPr>
        <p:spPr>
          <a:xfrm>
            <a:off x="3560393" y="5201899"/>
            <a:ext cx="8920482" cy="1200329"/>
          </a:xfrm>
          <a:prstGeom prst="rect">
            <a:avLst/>
          </a:prstGeom>
          <a:noFill/>
        </p:spPr>
        <p:txBody>
          <a:bodyPr wrap="square" rtlCol="0">
            <a:spAutoFit/>
          </a:bodyPr>
          <a:lstStyle/>
          <a:p>
            <a:r>
              <a:rPr lang="en-AU" sz="2400" b="1" dirty="0" smtClean="0">
                <a:solidFill>
                  <a:schemeClr val="bg1"/>
                </a:solidFill>
              </a:rPr>
              <a:t>Original topic: Global </a:t>
            </a:r>
            <a:r>
              <a:rPr lang="en-AU" sz="2400" b="1" dirty="0">
                <a:solidFill>
                  <a:schemeClr val="bg1"/>
                </a:solidFill>
              </a:rPr>
              <a:t>Concerns</a:t>
            </a:r>
            <a:r>
              <a:rPr lang="en-AU" sz="2400" dirty="0">
                <a:solidFill>
                  <a:schemeClr val="bg1"/>
                </a:solidFill>
              </a:rPr>
              <a:t> </a:t>
            </a:r>
            <a:br>
              <a:rPr lang="en-AU" sz="2400" dirty="0">
                <a:solidFill>
                  <a:schemeClr val="bg1"/>
                </a:solidFill>
              </a:rPr>
            </a:br>
            <a:r>
              <a:rPr lang="en-AU" sz="2400" dirty="0" smtClean="0">
                <a:solidFill>
                  <a:schemeClr val="bg1"/>
                </a:solidFill>
              </a:rPr>
              <a:t>Sustainable </a:t>
            </a:r>
            <a:r>
              <a:rPr lang="en-AU" sz="2400" dirty="0">
                <a:solidFill>
                  <a:schemeClr val="bg1"/>
                </a:solidFill>
              </a:rPr>
              <a:t>food production for a growing population </a:t>
            </a:r>
            <a:r>
              <a:rPr lang="en-AU" sz="2400" dirty="0" smtClean="0">
                <a:solidFill>
                  <a:schemeClr val="bg1"/>
                </a:solidFill>
              </a:rPr>
              <a:t/>
            </a:r>
            <a:br>
              <a:rPr lang="en-AU" sz="2400" dirty="0" smtClean="0">
                <a:solidFill>
                  <a:schemeClr val="bg1"/>
                </a:solidFill>
              </a:rPr>
            </a:br>
            <a:r>
              <a:rPr lang="en-AU" sz="2400" dirty="0" smtClean="0">
                <a:solidFill>
                  <a:schemeClr val="bg1"/>
                </a:solidFill>
              </a:rPr>
              <a:t>whilst </a:t>
            </a:r>
            <a:r>
              <a:rPr lang="en-AU" sz="2400" dirty="0">
                <a:solidFill>
                  <a:schemeClr val="bg1"/>
                </a:solidFill>
              </a:rPr>
              <a:t>limiting the negative impact on the environment.</a:t>
            </a:r>
            <a:endParaRPr lang="en-AU" dirty="0">
              <a:solidFill>
                <a:schemeClr val="bg1"/>
              </a:solidFill>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6102" y="2912091"/>
            <a:ext cx="2852653" cy="2007215"/>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9089" y="1140387"/>
            <a:ext cx="8215636" cy="4503472"/>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91369" y="1193072"/>
            <a:ext cx="6479396" cy="5493674"/>
          </a:xfrm>
          <a:prstGeom prst="rect">
            <a:avLst/>
          </a:prstGeom>
        </p:spPr>
      </p:pic>
    </p:spTree>
    <p:extLst>
      <p:ext uri="{BB962C8B-B14F-4D97-AF65-F5344CB8AC3E}">
        <p14:creationId xmlns:p14="http://schemas.microsoft.com/office/powerpoint/2010/main" val="301074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xit" presetSubtype="0" fill="hold" nodeType="with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1"/>
                                        </p:tgtEl>
                                      </p:cBhvr>
                                    </p:animEffect>
                                    <p:set>
                                      <p:cBhvr>
                                        <p:cTn id="16" dur="1" fill="hold">
                                          <p:stCondLst>
                                            <p:cond delay="499"/>
                                          </p:stCondLst>
                                        </p:cTn>
                                        <p:tgtEl>
                                          <p:spTgt spid="11"/>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xit" presetSubtype="0" fill="hold" nodeType="with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15"/>
                                        </p:tgtEl>
                                      </p:cBhvr>
                                    </p:animEffect>
                                    <p:set>
                                      <p:cBhvr>
                                        <p:cTn id="39"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AU" dirty="0"/>
          </a:p>
        </p:txBody>
      </p:sp>
      <p:sp>
        <p:nvSpPr>
          <p:cNvPr id="3" name="Text Placeholder 2"/>
          <p:cNvSpPr>
            <a:spLocks noGrp="1"/>
          </p:cNvSpPr>
          <p:nvPr>
            <p:ph type="body" sz="quarter" idx="11"/>
          </p:nvPr>
        </p:nvSpPr>
        <p:spPr>
          <a:xfrm>
            <a:off x="546102" y="4098564"/>
            <a:ext cx="11010900" cy="647700"/>
          </a:xfrm>
        </p:spPr>
        <p:txBody>
          <a:bodyPr/>
          <a:lstStyle/>
          <a:p>
            <a:r>
              <a:rPr lang="en-AU" b="0" dirty="0" smtClean="0"/>
              <a:t>Peer Review of other presentations</a:t>
            </a:r>
          </a:p>
          <a:p>
            <a:r>
              <a:rPr lang="en-AU" b="0" dirty="0" smtClean="0"/>
              <a:t>Meeting minutes shared with tutor via the cloud.</a:t>
            </a:r>
            <a:endParaRPr lang="en-AU" b="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315" y="280036"/>
            <a:ext cx="11614473" cy="3669938"/>
          </a:xfrm>
          <a:prstGeom prst="rect">
            <a:avLst/>
          </a:prstGeom>
        </p:spPr>
      </p:pic>
    </p:spTree>
    <p:extLst>
      <p:ext uri="{BB962C8B-B14F-4D97-AF65-F5344CB8AC3E}">
        <p14:creationId xmlns:p14="http://schemas.microsoft.com/office/powerpoint/2010/main" val="65754722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9343" y="3800475"/>
            <a:ext cx="6111194" cy="2954357"/>
          </a:xfrm>
          <a:prstGeom prst="rect">
            <a:avLst/>
          </a:prstGeom>
        </p:spPr>
      </p:pic>
      <p:sp>
        <p:nvSpPr>
          <p:cNvPr id="2" name="Text Placeholder 1"/>
          <p:cNvSpPr>
            <a:spLocks noGrp="1"/>
          </p:cNvSpPr>
          <p:nvPr>
            <p:ph type="body" sz="quarter" idx="10"/>
          </p:nvPr>
        </p:nvSpPr>
        <p:spPr/>
        <p:txBody>
          <a:bodyPr/>
          <a:lstStyle/>
          <a:p>
            <a:r>
              <a:rPr lang="en-AU" dirty="0" smtClean="0"/>
              <a:t>Advanced Rubrics</a:t>
            </a:r>
            <a:endParaRPr lang="en-AU" dirty="0"/>
          </a:p>
        </p:txBody>
      </p:sp>
      <p:sp>
        <p:nvSpPr>
          <p:cNvPr id="3" name="Text Placeholder 2"/>
          <p:cNvSpPr>
            <a:spLocks noGrp="1"/>
          </p:cNvSpPr>
          <p:nvPr>
            <p:ph type="body" sz="quarter" idx="11"/>
          </p:nvPr>
        </p:nvSpPr>
        <p:spPr/>
        <p:txBody>
          <a:bodyPr/>
          <a:lstStyle/>
          <a:p>
            <a:pPr marL="457200" indent="-457200">
              <a:buFont typeface="Arial" panose="020B0604020202020204" pitchFamily="34" charset="0"/>
              <a:buChar char="•"/>
            </a:pPr>
            <a:r>
              <a:rPr lang="en-AU" b="0" dirty="0" smtClean="0"/>
              <a:t>Detailed criteria for each level</a:t>
            </a:r>
          </a:p>
          <a:p>
            <a:pPr marL="457200" indent="-457200">
              <a:buFont typeface="Arial" panose="020B0604020202020204" pitchFamily="34" charset="0"/>
              <a:buChar char="•"/>
            </a:pPr>
            <a:r>
              <a:rPr lang="en-AU" b="0" dirty="0" smtClean="0"/>
              <a:t>Clear feedback with </a:t>
            </a:r>
            <a:br>
              <a:rPr lang="en-AU" b="0" dirty="0" smtClean="0"/>
            </a:br>
            <a:r>
              <a:rPr lang="en-AU" b="0" dirty="0" smtClean="0"/>
              <a:t>constructive</a:t>
            </a:r>
            <a:r>
              <a:rPr lang="en-AU" b="0" dirty="0"/>
              <a:t> </a:t>
            </a:r>
            <a:r>
              <a:rPr lang="en-AU" b="0" dirty="0" smtClean="0"/>
              <a:t>comments for </a:t>
            </a:r>
            <a:br>
              <a:rPr lang="en-AU" b="0" dirty="0" smtClean="0"/>
            </a:br>
            <a:r>
              <a:rPr lang="en-AU" b="0" dirty="0" smtClean="0"/>
              <a:t>all criteria</a:t>
            </a:r>
          </a:p>
          <a:p>
            <a:pPr marL="457200" indent="-457200">
              <a:buFont typeface="Arial" panose="020B0604020202020204" pitchFamily="34" charset="0"/>
              <a:buChar char="•"/>
            </a:pPr>
            <a:r>
              <a:rPr lang="en-AU" b="0" dirty="0" smtClean="0"/>
              <a:t>Aids in consistency of </a:t>
            </a:r>
            <a:br>
              <a:rPr lang="en-AU" b="0" dirty="0" smtClean="0"/>
            </a:br>
            <a:r>
              <a:rPr lang="en-AU" b="0" dirty="0" smtClean="0"/>
              <a:t>marking and clarifying </a:t>
            </a:r>
            <a:br>
              <a:rPr lang="en-AU" b="0" dirty="0" smtClean="0"/>
            </a:br>
            <a:r>
              <a:rPr lang="en-AU" b="0" dirty="0" smtClean="0"/>
              <a:t>expectations</a:t>
            </a:r>
          </a:p>
          <a:p>
            <a:endParaRPr lang="en-AU"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343" y="0"/>
            <a:ext cx="6111194" cy="3828700"/>
          </a:xfrm>
          <a:prstGeom prst="rect">
            <a:avLst/>
          </a:prstGeom>
        </p:spPr>
      </p:pic>
    </p:spTree>
    <p:extLst>
      <p:ext uri="{BB962C8B-B14F-4D97-AF65-F5344CB8AC3E}">
        <p14:creationId xmlns:p14="http://schemas.microsoft.com/office/powerpoint/2010/main" val="334888501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smtClean="0"/>
              <a:t>Student reflections</a:t>
            </a:r>
            <a:endParaRPr lang="en-AU" dirty="0"/>
          </a:p>
        </p:txBody>
      </p:sp>
      <p:sp>
        <p:nvSpPr>
          <p:cNvPr id="3" name="Text Placeholder 2"/>
          <p:cNvSpPr>
            <a:spLocks noGrp="1"/>
          </p:cNvSpPr>
          <p:nvPr>
            <p:ph type="body" sz="quarter" idx="11"/>
          </p:nvPr>
        </p:nvSpPr>
        <p:spPr/>
        <p:txBody>
          <a:bodyPr/>
          <a:lstStyle/>
          <a:p>
            <a:pPr>
              <a:spcBef>
                <a:spcPts val="0"/>
              </a:spcBef>
              <a:spcAft>
                <a:spcPts val="600"/>
              </a:spcAft>
            </a:pPr>
            <a:r>
              <a:rPr lang="en-AU" sz="1800" b="0" dirty="0"/>
              <a:t>I enjoyed the freedom </a:t>
            </a:r>
            <a:r>
              <a:rPr lang="en-AU" sz="1800" b="0" dirty="0" smtClean="0"/>
              <a:t>… </a:t>
            </a:r>
            <a:r>
              <a:rPr lang="en-AU" sz="1800" b="0" dirty="0"/>
              <a:t>in the final two assessments. </a:t>
            </a:r>
            <a:r>
              <a:rPr lang="en-AU" sz="1800" b="0" dirty="0" smtClean="0"/>
              <a:t/>
            </a:r>
            <a:br>
              <a:rPr lang="en-AU" sz="1800" b="0" dirty="0" smtClean="0"/>
            </a:br>
            <a:r>
              <a:rPr lang="en-AU" sz="1800" b="0" dirty="0" smtClean="0"/>
              <a:t>I </a:t>
            </a:r>
            <a:r>
              <a:rPr lang="en-AU" sz="1800" b="0" dirty="0"/>
              <a:t>chose a path that interested me, and I feel I did better as a result</a:t>
            </a:r>
            <a:r>
              <a:rPr lang="en-AU" sz="1800" b="0" dirty="0" smtClean="0"/>
              <a:t>.</a:t>
            </a:r>
            <a:endParaRPr lang="en-AU" sz="1800" b="0" dirty="0"/>
          </a:p>
          <a:p>
            <a:pPr algn="r">
              <a:spcBef>
                <a:spcPts val="0"/>
              </a:spcBef>
              <a:spcAft>
                <a:spcPts val="600"/>
              </a:spcAft>
            </a:pPr>
            <a:r>
              <a:rPr lang="en-AU" sz="1800" b="0" dirty="0">
                <a:solidFill>
                  <a:srgbClr val="0000C8"/>
                </a:solidFill>
              </a:rPr>
              <a:t>It allowed and aided us to explore the different ways of learning. </a:t>
            </a:r>
            <a:r>
              <a:rPr lang="en-AU" sz="1800" b="0" dirty="0" smtClean="0">
                <a:solidFill>
                  <a:srgbClr val="0000C8"/>
                </a:solidFill>
              </a:rPr>
              <a:t/>
            </a:r>
            <a:br>
              <a:rPr lang="en-AU" sz="1800" b="0" dirty="0" smtClean="0">
                <a:solidFill>
                  <a:srgbClr val="0000C8"/>
                </a:solidFill>
              </a:rPr>
            </a:br>
            <a:r>
              <a:rPr lang="en-AU" sz="1800" b="0" dirty="0" smtClean="0">
                <a:solidFill>
                  <a:srgbClr val="0000C8"/>
                </a:solidFill>
              </a:rPr>
              <a:t>For </a:t>
            </a:r>
            <a:r>
              <a:rPr lang="en-AU" sz="1800" b="0" dirty="0">
                <a:solidFill>
                  <a:srgbClr val="0000C8"/>
                </a:solidFill>
              </a:rPr>
              <a:t>assessment two, being creative with lego was a different representation on our </a:t>
            </a:r>
            <a:r>
              <a:rPr lang="en-AU" sz="1800" b="0" dirty="0" smtClean="0">
                <a:solidFill>
                  <a:srgbClr val="0000C8"/>
                </a:solidFill>
              </a:rPr>
              <a:t>problems.</a:t>
            </a:r>
          </a:p>
          <a:p>
            <a:pPr>
              <a:spcBef>
                <a:spcPts val="0"/>
              </a:spcBef>
              <a:spcAft>
                <a:spcPts val="600"/>
              </a:spcAft>
            </a:pPr>
            <a:r>
              <a:rPr lang="en-AU" sz="1800" b="0" dirty="0"/>
              <a:t>E</a:t>
            </a:r>
            <a:r>
              <a:rPr lang="en-AU" sz="1800" b="0" dirty="0" smtClean="0"/>
              <a:t>njoyed </a:t>
            </a:r>
            <a:r>
              <a:rPr lang="en-AU" sz="1800" b="0" dirty="0"/>
              <a:t>the learning analytics and researching the different topics</a:t>
            </a:r>
            <a:r>
              <a:rPr lang="en-AU" sz="1800" b="0" dirty="0" smtClean="0"/>
              <a:t>.</a:t>
            </a:r>
            <a:endParaRPr lang="en-AU" sz="1800" b="0" dirty="0"/>
          </a:p>
          <a:p>
            <a:pPr algn="r">
              <a:spcBef>
                <a:spcPts val="0"/>
              </a:spcBef>
              <a:spcAft>
                <a:spcPts val="600"/>
              </a:spcAft>
            </a:pPr>
            <a:r>
              <a:rPr lang="en-AU" sz="1800" b="0" dirty="0">
                <a:solidFill>
                  <a:srgbClr val="0000C8"/>
                </a:solidFill>
              </a:rPr>
              <a:t>Yes enjoyed the approach towards analysing the topics especially working in groups</a:t>
            </a:r>
            <a:r>
              <a:rPr lang="en-AU" sz="1800" b="0" dirty="0" smtClean="0">
                <a:solidFill>
                  <a:srgbClr val="0000C8"/>
                </a:solidFill>
              </a:rPr>
              <a:t>.</a:t>
            </a:r>
          </a:p>
          <a:p>
            <a:pPr>
              <a:spcBef>
                <a:spcPts val="0"/>
              </a:spcBef>
              <a:spcAft>
                <a:spcPts val="600"/>
              </a:spcAft>
            </a:pPr>
            <a:r>
              <a:rPr lang="en-AU" sz="1800" b="0" dirty="0"/>
              <a:t>A</a:t>
            </a:r>
            <a:r>
              <a:rPr lang="en-AU" sz="1800" b="0" dirty="0" smtClean="0"/>
              <a:t>ll </a:t>
            </a:r>
            <a:r>
              <a:rPr lang="en-AU" sz="1800" b="0" dirty="0"/>
              <a:t>assessments flowed </a:t>
            </a:r>
            <a:r>
              <a:rPr lang="en-AU" sz="1800" b="0" dirty="0" smtClean="0"/>
              <a:t>from </a:t>
            </a:r>
            <a:r>
              <a:rPr lang="en-AU" sz="1800" b="0" dirty="0"/>
              <a:t>one to the other, allow for a scaffolding to form and aid us to finishing with grades we </a:t>
            </a:r>
            <a:r>
              <a:rPr lang="en-AU" sz="1800" b="0" dirty="0" smtClean="0"/>
              <a:t>wanted.</a:t>
            </a:r>
            <a:endParaRPr lang="en-AU" sz="1800" b="0" dirty="0"/>
          </a:p>
          <a:p>
            <a:pPr algn="r">
              <a:spcBef>
                <a:spcPts val="0"/>
              </a:spcBef>
              <a:spcAft>
                <a:spcPts val="600"/>
              </a:spcAft>
            </a:pPr>
            <a:r>
              <a:rPr lang="en-AU" sz="1800" b="0" dirty="0">
                <a:solidFill>
                  <a:srgbClr val="0000C8"/>
                </a:solidFill>
              </a:rPr>
              <a:t>That work that is well done can be put to work within the uni, as my group project could allow for a better study space within the common room, meaning that </a:t>
            </a:r>
            <a:r>
              <a:rPr lang="en-AU" sz="1800" b="0" dirty="0" smtClean="0">
                <a:solidFill>
                  <a:srgbClr val="0000C8"/>
                </a:solidFill>
              </a:rPr>
              <a:t>I </a:t>
            </a:r>
            <a:r>
              <a:rPr lang="en-AU" sz="1800" b="0" dirty="0">
                <a:solidFill>
                  <a:srgbClr val="0000C8"/>
                </a:solidFill>
              </a:rPr>
              <a:t>can have made a voice for other students</a:t>
            </a:r>
            <a:r>
              <a:rPr lang="en-AU" sz="1800" b="0" dirty="0" smtClean="0">
                <a:solidFill>
                  <a:srgbClr val="0000C8"/>
                </a:solidFill>
              </a:rPr>
              <a:t>.</a:t>
            </a:r>
          </a:p>
          <a:p>
            <a:pPr>
              <a:spcBef>
                <a:spcPts val="0"/>
              </a:spcBef>
              <a:spcAft>
                <a:spcPts val="600"/>
              </a:spcAft>
            </a:pPr>
            <a:r>
              <a:rPr lang="en-AU" sz="1800" b="0" dirty="0"/>
              <a:t>I</a:t>
            </a:r>
            <a:r>
              <a:rPr lang="en-AU" sz="1800" b="0" dirty="0" smtClean="0"/>
              <a:t> </a:t>
            </a:r>
            <a:r>
              <a:rPr lang="en-AU" sz="1800" b="0" dirty="0"/>
              <a:t>liked when we looked at the </a:t>
            </a:r>
            <a:r>
              <a:rPr lang="en-AU" sz="1800" b="0" dirty="0" smtClean="0"/>
              <a:t>impact ICT </a:t>
            </a:r>
            <a:r>
              <a:rPr lang="en-AU" sz="1800" b="0" dirty="0"/>
              <a:t>would have on our </a:t>
            </a:r>
            <a:r>
              <a:rPr lang="en-AU" sz="1800" b="0" dirty="0" smtClean="0"/>
              <a:t>careers </a:t>
            </a:r>
            <a:r>
              <a:rPr lang="en-AU" sz="1800" b="0" dirty="0"/>
              <a:t>and what they would take over. it allowed the chance to see what would be different, </a:t>
            </a:r>
            <a:r>
              <a:rPr lang="en-AU" sz="1800" b="0" dirty="0" smtClean="0"/>
              <a:t>which </a:t>
            </a:r>
            <a:r>
              <a:rPr lang="en-AU" sz="1800" b="0" dirty="0"/>
              <a:t>allows for planning</a:t>
            </a:r>
            <a:r>
              <a:rPr lang="en-AU" sz="1800" b="0" dirty="0" smtClean="0"/>
              <a:t>.</a:t>
            </a:r>
          </a:p>
          <a:p>
            <a:pPr algn="r">
              <a:spcBef>
                <a:spcPts val="0"/>
              </a:spcBef>
              <a:spcAft>
                <a:spcPts val="600"/>
              </a:spcAft>
            </a:pPr>
            <a:r>
              <a:rPr lang="en-AU" sz="1800" b="0" dirty="0" smtClean="0">
                <a:solidFill>
                  <a:schemeClr val="bg1"/>
                </a:solidFill>
              </a:rPr>
              <a:t>Future Ideas Survey 2018</a:t>
            </a:r>
            <a:endParaRPr lang="en-AU" sz="1800" dirty="0">
              <a:solidFill>
                <a:schemeClr val="bg1"/>
              </a:solidFill>
            </a:endParaRPr>
          </a:p>
        </p:txBody>
      </p:sp>
    </p:spTree>
    <p:extLst>
      <p:ext uri="{BB962C8B-B14F-4D97-AF65-F5344CB8AC3E}">
        <p14:creationId xmlns:p14="http://schemas.microsoft.com/office/powerpoint/2010/main" val="1271658267"/>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smtClean="0"/>
              <a:t>Outcomes</a:t>
            </a:r>
            <a:endParaRPr lang="en-AU" dirty="0"/>
          </a:p>
        </p:txBody>
      </p:sp>
      <p:sp>
        <p:nvSpPr>
          <p:cNvPr id="3" name="Text Placeholder 2"/>
          <p:cNvSpPr>
            <a:spLocks noGrp="1"/>
          </p:cNvSpPr>
          <p:nvPr>
            <p:ph type="body" sz="quarter" idx="11"/>
          </p:nvPr>
        </p:nvSpPr>
        <p:spPr>
          <a:xfrm>
            <a:off x="546102" y="1325881"/>
            <a:ext cx="11010900" cy="647700"/>
          </a:xfrm>
        </p:spPr>
        <p:txBody>
          <a:bodyPr/>
          <a:lstStyle/>
          <a:p>
            <a:pPr marL="342900" indent="-342900">
              <a:buFont typeface="Arial" panose="020B0604020202020204" pitchFamily="34" charset="0"/>
              <a:buChar char="•"/>
            </a:pPr>
            <a:r>
              <a:rPr lang="en-AU" sz="2400" b="0" dirty="0" smtClean="0"/>
              <a:t>Ability to capture and respon</a:t>
            </a:r>
            <a:r>
              <a:rPr lang="en-AU" sz="2400" b="0" dirty="0"/>
              <a:t>d to student </a:t>
            </a:r>
            <a:r>
              <a:rPr lang="en-AU" sz="2400" b="0" dirty="0" smtClean="0"/>
              <a:t>interests.</a:t>
            </a:r>
          </a:p>
          <a:p>
            <a:pPr marL="342900" indent="-342900">
              <a:buFont typeface="Arial" panose="020B0604020202020204" pitchFamily="34" charset="0"/>
              <a:buChar char="•"/>
            </a:pPr>
            <a:r>
              <a:rPr lang="en-AU" sz="2400" b="0" dirty="0" smtClean="0"/>
              <a:t>Deep learning encouraged </a:t>
            </a:r>
            <a:r>
              <a:rPr lang="en-AU" sz="2400" b="0" kern="1200" dirty="0"/>
              <a:t>(Ramsden 2003</a:t>
            </a:r>
            <a:r>
              <a:rPr lang="en-AU" sz="2400" b="0" kern="1200" dirty="0" smtClean="0"/>
              <a:t>), </a:t>
            </a:r>
            <a:r>
              <a:rPr lang="en-AU" sz="2400" b="0" dirty="0" smtClean="0"/>
              <a:t>advanced </a:t>
            </a:r>
            <a:r>
              <a:rPr lang="en-AU" sz="2400" b="0" dirty="0"/>
              <a:t>themes </a:t>
            </a:r>
            <a:r>
              <a:rPr lang="en-AU" sz="2400" b="0" dirty="0" smtClean="0"/>
              <a:t>emerge and commitment to research evident</a:t>
            </a:r>
            <a:r>
              <a:rPr lang="en-AU" sz="2400" b="0" kern="1200" dirty="0" smtClean="0"/>
              <a:t>.</a:t>
            </a:r>
            <a:endParaRPr lang="en-AU" sz="2400" b="0" dirty="0" smtClean="0"/>
          </a:p>
          <a:p>
            <a:pPr marL="342900" indent="-342900">
              <a:buFont typeface="Arial" panose="020B0604020202020204" pitchFamily="34" charset="0"/>
              <a:buChar char="•"/>
            </a:pPr>
            <a:r>
              <a:rPr lang="en-AU" sz="2400" b="0" dirty="0" smtClean="0"/>
              <a:t>Extension of dialogic approach </a:t>
            </a:r>
            <a:r>
              <a:rPr lang="en-AU" sz="2400" b="0" kern="1200" dirty="0"/>
              <a:t>(</a:t>
            </a:r>
            <a:r>
              <a:rPr lang="en-US" sz="2400" b="0" kern="1200" dirty="0"/>
              <a:t>Shor &amp; Freire 1987</a:t>
            </a:r>
            <a:r>
              <a:rPr lang="en-US" sz="2400" b="0" kern="1200" dirty="0" smtClean="0"/>
              <a:t>).</a:t>
            </a:r>
            <a:endParaRPr lang="en-AU" sz="2400" b="0" dirty="0" smtClean="0"/>
          </a:p>
          <a:p>
            <a:pPr marL="342900" indent="-342900">
              <a:buFont typeface="Arial" panose="020B0604020202020204" pitchFamily="34" charset="0"/>
              <a:buChar char="•"/>
            </a:pPr>
            <a:r>
              <a:rPr lang="en-AU" sz="2400" b="0" dirty="0" smtClean="0"/>
              <a:t>Creative </a:t>
            </a:r>
            <a:r>
              <a:rPr lang="en-AU" sz="2400" b="0" dirty="0"/>
              <a:t>and collaborative approaches, peer modelling, higher submission rate </a:t>
            </a:r>
            <a:r>
              <a:rPr lang="en-AU" sz="2400" b="0" dirty="0" smtClean="0"/>
              <a:t>and grades for </a:t>
            </a:r>
            <a:r>
              <a:rPr lang="en-AU" sz="2400" b="0" dirty="0"/>
              <a:t>assignment two </a:t>
            </a:r>
            <a:r>
              <a:rPr lang="en-AU" sz="2400" b="0" dirty="0" smtClean="0"/>
              <a:t>(</a:t>
            </a:r>
            <a:r>
              <a:rPr lang="en-AU" sz="2400" b="0" dirty="0"/>
              <a:t>compared to SP5 2017), stronger bonds with peers. </a:t>
            </a:r>
            <a:endParaRPr lang="en-AU" sz="2400" b="0" dirty="0" smtClean="0"/>
          </a:p>
          <a:p>
            <a:pPr marL="342900" indent="-342900">
              <a:buFont typeface="Arial" panose="020B0604020202020204" pitchFamily="34" charset="0"/>
              <a:buChar char="•"/>
            </a:pPr>
            <a:r>
              <a:rPr lang="en-AU" sz="2400" b="0" dirty="0" smtClean="0"/>
              <a:t>21</a:t>
            </a:r>
            <a:r>
              <a:rPr lang="en-AU" sz="2400" b="0" baseline="30000" dirty="0" smtClean="0"/>
              <a:t>st</a:t>
            </a:r>
            <a:r>
              <a:rPr lang="en-AU" sz="2400" b="0" dirty="0" smtClean="0"/>
              <a:t> </a:t>
            </a:r>
            <a:r>
              <a:rPr lang="en-AU" sz="2400" b="0" dirty="0"/>
              <a:t>Century skills development.</a:t>
            </a:r>
          </a:p>
          <a:p>
            <a:pPr marL="342900" indent="-342900">
              <a:buFont typeface="Arial" panose="020B0604020202020204" pitchFamily="34" charset="0"/>
              <a:buChar char="•"/>
            </a:pPr>
            <a:r>
              <a:rPr lang="en-AU" sz="2400" b="0" dirty="0" smtClean="0"/>
              <a:t>Further analysis needed once course grades finalised.</a:t>
            </a:r>
            <a:endParaRPr lang="en-AU" sz="2400" b="0" dirty="0"/>
          </a:p>
          <a:p>
            <a:pPr marL="342900" indent="-342900">
              <a:buFont typeface="Arial" panose="020B0604020202020204" pitchFamily="34" charset="0"/>
              <a:buChar char="•"/>
            </a:pPr>
            <a:endParaRPr lang="en-AU" sz="2400" b="0" dirty="0"/>
          </a:p>
        </p:txBody>
      </p:sp>
    </p:spTree>
    <p:extLst>
      <p:ext uri="{BB962C8B-B14F-4D97-AF65-F5344CB8AC3E}">
        <p14:creationId xmlns:p14="http://schemas.microsoft.com/office/powerpoint/2010/main" val="139655098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0463" y="238762"/>
            <a:ext cx="3510898" cy="553998"/>
          </a:xfrm>
          <a:prstGeom prst="rect">
            <a:avLst/>
          </a:prstGeom>
        </p:spPr>
        <p:txBody>
          <a:bodyPr wrap="none">
            <a:spAutoFit/>
          </a:bodyPr>
          <a:lstStyle/>
          <a:p>
            <a:pPr>
              <a:defRPr/>
            </a:pPr>
            <a:r>
              <a:rPr lang="en-AU" sz="3000" b="1" dirty="0">
                <a:solidFill>
                  <a:srgbClr val="0000FF"/>
                </a:solidFill>
                <a:latin typeface="Helvetica" pitchFamily="34" charset="0"/>
              </a:rPr>
              <a:t>21</a:t>
            </a:r>
            <a:r>
              <a:rPr lang="en-AU" sz="3000" b="1" baseline="30000" dirty="0">
                <a:solidFill>
                  <a:srgbClr val="0000FF"/>
                </a:solidFill>
                <a:latin typeface="Helvetica" pitchFamily="34" charset="0"/>
              </a:rPr>
              <a:t>st</a:t>
            </a:r>
            <a:r>
              <a:rPr lang="en-AU" sz="3000" b="1" dirty="0">
                <a:solidFill>
                  <a:srgbClr val="0000FF"/>
                </a:solidFill>
                <a:latin typeface="Helvetica" pitchFamily="34" charset="0"/>
              </a:rPr>
              <a:t> Century Skills</a:t>
            </a:r>
            <a:endParaRPr lang="en-AU" sz="3000" b="1" dirty="0">
              <a:solidFill>
                <a:srgbClr val="0000FF"/>
              </a:solidFill>
              <a:latin typeface="Helvetica" pitchFamily="34" charset="0"/>
              <a:cs typeface="Calibri" panose="020F0502020204030204"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63408" y="238762"/>
            <a:ext cx="7685082" cy="6101078"/>
          </a:xfrm>
          <a:prstGeom prst="rect">
            <a:avLst/>
          </a:prstGeom>
        </p:spPr>
      </p:pic>
      <p:sp>
        <p:nvSpPr>
          <p:cNvPr id="6" name="TextBox 5"/>
          <p:cNvSpPr txBox="1"/>
          <p:nvPr/>
        </p:nvSpPr>
        <p:spPr>
          <a:xfrm>
            <a:off x="745584" y="951935"/>
            <a:ext cx="5130188" cy="4493538"/>
          </a:xfrm>
          <a:prstGeom prst="rect">
            <a:avLst/>
          </a:prstGeom>
          <a:noFill/>
        </p:spPr>
        <p:txBody>
          <a:bodyPr wrap="square" rtlCol="0">
            <a:spAutoFit/>
          </a:bodyPr>
          <a:lstStyle/>
          <a:p>
            <a:pPr>
              <a:lnSpc>
                <a:spcPct val="150000"/>
              </a:lnSpc>
            </a:pPr>
            <a:r>
              <a:rPr lang="en-AU" sz="2200" dirty="0" smtClean="0">
                <a:latin typeface="Arial" panose="020B0604020202020204" pitchFamily="34" charset="0"/>
                <a:cs typeface="Arial" panose="020B0604020202020204" pitchFamily="34" charset="0"/>
              </a:rPr>
              <a:t>Enterprise skills including</a:t>
            </a:r>
          </a:p>
          <a:p>
            <a:pPr marL="457200" indent="-457200">
              <a:lnSpc>
                <a:spcPct val="150000"/>
              </a:lnSpc>
              <a:buFont typeface="Arial" panose="020B0604020202020204" pitchFamily="34" charset="0"/>
              <a:buChar char="•"/>
            </a:pPr>
            <a:r>
              <a:rPr lang="en-AU" sz="2200" dirty="0" smtClean="0">
                <a:latin typeface="Arial" panose="020B0604020202020204" pitchFamily="34" charset="0"/>
                <a:cs typeface="Arial" panose="020B0604020202020204" pitchFamily="34" charset="0"/>
              </a:rPr>
              <a:t>Problem-solving</a:t>
            </a:r>
            <a:endParaRPr lang="en-AU" sz="2200" dirty="0">
              <a:latin typeface="Arial" panose="020B0604020202020204" pitchFamily="34" charset="0"/>
              <a:cs typeface="Arial" panose="020B0604020202020204" pitchFamily="34" charset="0"/>
            </a:endParaRPr>
          </a:p>
          <a:p>
            <a:pPr marL="457200" indent="-457200">
              <a:lnSpc>
                <a:spcPct val="150000"/>
              </a:lnSpc>
              <a:buFont typeface="Arial" panose="020B0604020202020204" pitchFamily="34" charset="0"/>
              <a:buChar char="•"/>
            </a:pPr>
            <a:r>
              <a:rPr lang="en-AU" sz="2200" dirty="0" smtClean="0">
                <a:latin typeface="Arial" panose="020B0604020202020204" pitchFamily="34" charset="0"/>
                <a:cs typeface="Arial" panose="020B0604020202020204" pitchFamily="34" charset="0"/>
              </a:rPr>
              <a:t>Team work</a:t>
            </a:r>
            <a:endParaRPr lang="en-AU" sz="2200" dirty="0">
              <a:latin typeface="Arial" panose="020B0604020202020204" pitchFamily="34" charset="0"/>
              <a:cs typeface="Arial" panose="020B0604020202020204" pitchFamily="34" charset="0"/>
            </a:endParaRPr>
          </a:p>
          <a:p>
            <a:pPr marL="457200" indent="-457200">
              <a:lnSpc>
                <a:spcPct val="150000"/>
              </a:lnSpc>
              <a:buFont typeface="Arial" panose="020B0604020202020204" pitchFamily="34" charset="0"/>
              <a:buChar char="•"/>
            </a:pPr>
            <a:r>
              <a:rPr lang="en-AU" sz="2200" dirty="0">
                <a:latin typeface="Arial" panose="020B0604020202020204" pitchFamily="34" charset="0"/>
                <a:cs typeface="Arial" panose="020B0604020202020204" pitchFamily="34" charset="0"/>
              </a:rPr>
              <a:t>Critical </a:t>
            </a:r>
            <a:r>
              <a:rPr lang="en-AU" sz="2200" dirty="0" smtClean="0">
                <a:latin typeface="Arial" panose="020B0604020202020204" pitchFamily="34" charset="0"/>
                <a:cs typeface="Arial" panose="020B0604020202020204" pitchFamily="34" charset="0"/>
              </a:rPr>
              <a:t>thinking</a:t>
            </a:r>
          </a:p>
          <a:p>
            <a:pPr marL="457200" indent="-457200">
              <a:lnSpc>
                <a:spcPct val="150000"/>
              </a:lnSpc>
              <a:buFont typeface="Arial" panose="020B0604020202020204" pitchFamily="34" charset="0"/>
              <a:buChar char="•"/>
            </a:pPr>
            <a:r>
              <a:rPr lang="en-AU" sz="2200" dirty="0">
                <a:latin typeface="Arial" panose="020B0604020202020204" pitchFamily="34" charset="0"/>
                <a:cs typeface="Arial" panose="020B0604020202020204" pitchFamily="34" charset="0"/>
              </a:rPr>
              <a:t>R</a:t>
            </a:r>
            <a:r>
              <a:rPr lang="en-AU" sz="2200" dirty="0" smtClean="0">
                <a:latin typeface="Arial" panose="020B0604020202020204" pitchFamily="34" charset="0"/>
                <a:cs typeface="Arial" panose="020B0604020202020204" pitchFamily="34" charset="0"/>
              </a:rPr>
              <a:t>esearch</a:t>
            </a:r>
            <a:endParaRPr lang="en-AU" sz="2200" dirty="0">
              <a:latin typeface="Arial" panose="020B0604020202020204" pitchFamily="34" charset="0"/>
              <a:cs typeface="Arial" panose="020B0604020202020204" pitchFamily="34" charset="0"/>
            </a:endParaRPr>
          </a:p>
          <a:p>
            <a:pPr marL="457200" indent="-457200">
              <a:lnSpc>
                <a:spcPct val="150000"/>
              </a:lnSpc>
              <a:buFont typeface="Arial" panose="020B0604020202020204" pitchFamily="34" charset="0"/>
              <a:buChar char="•"/>
            </a:pPr>
            <a:r>
              <a:rPr lang="en-AU" sz="2200" dirty="0">
                <a:latin typeface="Arial" panose="020B0604020202020204" pitchFamily="34" charset="0"/>
                <a:cs typeface="Arial" panose="020B0604020202020204" pitchFamily="34" charset="0"/>
              </a:rPr>
              <a:t>Digital </a:t>
            </a:r>
            <a:r>
              <a:rPr lang="en-AU" sz="2200" dirty="0" smtClean="0">
                <a:latin typeface="Arial" panose="020B0604020202020204" pitchFamily="34" charset="0"/>
                <a:cs typeface="Arial" panose="020B0604020202020204" pitchFamily="34" charset="0"/>
              </a:rPr>
              <a:t>literacy</a:t>
            </a:r>
            <a:endParaRPr lang="en-AU" sz="2200" dirty="0">
              <a:latin typeface="Arial" panose="020B0604020202020204" pitchFamily="34" charset="0"/>
              <a:cs typeface="Arial" panose="020B0604020202020204" pitchFamily="34" charset="0"/>
            </a:endParaRPr>
          </a:p>
          <a:p>
            <a:pPr marL="457200" indent="-457200">
              <a:lnSpc>
                <a:spcPct val="150000"/>
              </a:lnSpc>
              <a:buFont typeface="Arial" panose="020B0604020202020204" pitchFamily="34" charset="0"/>
              <a:buChar char="•"/>
            </a:pPr>
            <a:r>
              <a:rPr lang="en-AU" sz="2200" dirty="0" smtClean="0">
                <a:latin typeface="Arial" panose="020B0604020202020204" pitchFamily="34" charset="0"/>
                <a:cs typeface="Arial" panose="020B0604020202020204" pitchFamily="34" charset="0"/>
              </a:rPr>
              <a:t>Creativity</a:t>
            </a:r>
          </a:p>
          <a:p>
            <a:pPr>
              <a:lnSpc>
                <a:spcPct val="150000"/>
              </a:lnSpc>
            </a:pPr>
            <a:r>
              <a:rPr lang="en-AU" sz="2200" dirty="0" smtClean="0">
                <a:latin typeface="Arial" panose="020B0604020202020204" pitchFamily="34" charset="0"/>
                <a:cs typeface="Arial" panose="020B0604020202020204" pitchFamily="34" charset="0"/>
              </a:rPr>
              <a:t>	(</a:t>
            </a:r>
            <a:r>
              <a:rPr lang="en-AU" sz="2200" dirty="0">
                <a:latin typeface="Arial" panose="020B0604020202020204" pitchFamily="34" charset="0"/>
                <a:cs typeface="Arial" panose="020B0604020202020204" pitchFamily="34" charset="0"/>
              </a:rPr>
              <a:t>FYA 2017, p. 9).</a:t>
            </a:r>
          </a:p>
          <a:p>
            <a:endParaRPr lang="en-AU"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0423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46101" y="316937"/>
            <a:ext cx="11010900" cy="647700"/>
          </a:xfrm>
        </p:spPr>
        <p:txBody>
          <a:bodyPr/>
          <a:lstStyle/>
          <a:p>
            <a:r>
              <a:rPr lang="en-AU" dirty="0" smtClean="0"/>
              <a:t>References</a:t>
            </a:r>
            <a:endParaRPr lang="en-AU" sz="1867" dirty="0">
              <a:solidFill>
                <a:srgbClr val="FF0000"/>
              </a:solidFill>
            </a:endParaRPr>
          </a:p>
        </p:txBody>
      </p:sp>
      <p:sp>
        <p:nvSpPr>
          <p:cNvPr id="3" name="Text Placeholder 2"/>
          <p:cNvSpPr>
            <a:spLocks noGrp="1"/>
          </p:cNvSpPr>
          <p:nvPr>
            <p:ph type="body" sz="quarter" idx="11"/>
          </p:nvPr>
        </p:nvSpPr>
        <p:spPr>
          <a:xfrm>
            <a:off x="546101" y="964637"/>
            <a:ext cx="11266958" cy="647700"/>
          </a:xfrm>
        </p:spPr>
        <p:txBody>
          <a:bodyPr/>
          <a:lstStyle/>
          <a:p>
            <a:pPr>
              <a:spcBef>
                <a:spcPts val="0"/>
              </a:spcBef>
              <a:spcAft>
                <a:spcPts val="300"/>
              </a:spcAft>
            </a:pPr>
            <a:r>
              <a:rPr lang="en-US" sz="1100" b="0" dirty="0">
                <a:solidFill>
                  <a:srgbClr val="000000"/>
                </a:solidFill>
                <a:cs typeface="Calibri"/>
              </a:rPr>
              <a:t>Aguilar, SJ 2018, ‘Learning Analytics: at the Nexus of Big Data, Digital Innovation, and Social Justice in Education’, </a:t>
            </a:r>
            <a:r>
              <a:rPr lang="en-US" sz="1100" b="0" i="1" dirty="0">
                <a:solidFill>
                  <a:srgbClr val="000000"/>
                </a:solidFill>
                <a:cs typeface="Calibri"/>
              </a:rPr>
              <a:t>TechTrends</a:t>
            </a:r>
            <a:r>
              <a:rPr lang="en-US" sz="1100" b="0" dirty="0">
                <a:solidFill>
                  <a:srgbClr val="000000"/>
                </a:solidFill>
                <a:cs typeface="Calibri"/>
              </a:rPr>
              <a:t>, vol. 62, no. 1, pp. 37-45.</a:t>
            </a:r>
            <a:endParaRPr lang="en-US" sz="1100" dirty="0">
              <a:solidFill>
                <a:srgbClr val="000000"/>
              </a:solidFill>
              <a:cs typeface="Calibri"/>
            </a:endParaRPr>
          </a:p>
          <a:p>
            <a:pPr>
              <a:spcBef>
                <a:spcPts val="0"/>
              </a:spcBef>
              <a:spcAft>
                <a:spcPts val="300"/>
              </a:spcAft>
            </a:pPr>
            <a:r>
              <a:rPr lang="en-US" sz="1100" b="0" dirty="0" smtClean="0">
                <a:cs typeface="Helvetica" panose="020B0604020202020204" pitchFamily="34" charset="0"/>
              </a:rPr>
              <a:t>Binkley</a:t>
            </a:r>
            <a:r>
              <a:rPr lang="en-US" sz="1100" b="0" dirty="0">
                <a:cs typeface="Helvetica" panose="020B0604020202020204" pitchFamily="34" charset="0"/>
              </a:rPr>
              <a:t>, M., Erstad, O., Hermna, J. Raizen, S., Ripley, M., Miller-Ricci, M. &amp; Rumble M. 2012, ‘Defining Twenty-first Century Skills’ in Griffin, P., Care, E. &amp; McGaw, B.  </a:t>
            </a:r>
            <a:r>
              <a:rPr lang="en-US" sz="1100" b="0" i="1" dirty="0">
                <a:cs typeface="Helvetica" panose="020B0604020202020204" pitchFamily="34" charset="0"/>
              </a:rPr>
              <a:t>Assessment and Teaching of 21st Century Skills</a:t>
            </a:r>
            <a:r>
              <a:rPr lang="en-US" sz="1100" b="0" dirty="0">
                <a:cs typeface="Helvetica" panose="020B0604020202020204" pitchFamily="34" charset="0"/>
              </a:rPr>
              <a:t>, Dordrecht, Springer. </a:t>
            </a:r>
            <a:endParaRPr lang="en-US" sz="1100" b="0" dirty="0" smtClean="0">
              <a:cs typeface="Helvetica" panose="020B0604020202020204" pitchFamily="34" charset="0"/>
            </a:endParaRPr>
          </a:p>
          <a:p>
            <a:pPr>
              <a:spcBef>
                <a:spcPts val="0"/>
              </a:spcBef>
              <a:spcAft>
                <a:spcPts val="300"/>
              </a:spcAft>
            </a:pPr>
            <a:r>
              <a:rPr lang="en-US" sz="1100" b="0" dirty="0" smtClean="0">
                <a:cs typeface="Helvetica" panose="020B0604020202020204" pitchFamily="34" charset="0"/>
              </a:rPr>
              <a:t>​</a:t>
            </a:r>
            <a:r>
              <a:rPr lang="en-AU" sz="1100" b="0" dirty="0" smtClean="0">
                <a:cs typeface="Helvetica" panose="020B0604020202020204" pitchFamily="34" charset="0"/>
              </a:rPr>
              <a:t>Foundation </a:t>
            </a:r>
            <a:r>
              <a:rPr lang="en-AU" sz="1100" b="0" dirty="0">
                <a:cs typeface="Helvetica" panose="020B0604020202020204" pitchFamily="34" charset="0"/>
              </a:rPr>
              <a:t>for Young Australians 2017, </a:t>
            </a:r>
            <a:r>
              <a:rPr lang="en-AU" sz="1100" b="0" i="1" dirty="0">
                <a:cs typeface="Helvetica" panose="020B0604020202020204" pitchFamily="34" charset="0"/>
              </a:rPr>
              <a:t>The new work smart</a:t>
            </a:r>
            <a:r>
              <a:rPr lang="en-AU" sz="1100" b="0" dirty="0">
                <a:cs typeface="Helvetica" panose="020B0604020202020204" pitchFamily="34" charset="0"/>
              </a:rPr>
              <a:t>s, FYA, viewed 19 September 2018 &lt;https://www.fya.org.au/report/the-new-work-smarts/ &gt;.​ </a:t>
            </a:r>
            <a:r>
              <a:rPr lang="en-AU" sz="1100" b="0" dirty="0" smtClean="0">
                <a:cs typeface="Helvetica" panose="020B0604020202020204" pitchFamily="34" charset="0"/>
              </a:rPr>
              <a:t/>
            </a:r>
            <a:br>
              <a:rPr lang="en-AU" sz="1100" b="0" dirty="0" smtClean="0">
                <a:cs typeface="Helvetica" panose="020B0604020202020204" pitchFamily="34" charset="0"/>
              </a:rPr>
            </a:br>
            <a:r>
              <a:rPr lang="en-NZ" sz="1100" b="0" dirty="0" smtClean="0"/>
              <a:t>Corrin</a:t>
            </a:r>
            <a:r>
              <a:rPr lang="en-NZ" sz="1100" b="0" dirty="0"/>
              <a:t>, L, Kennedy, G &amp; Mulder, R 2013, ‘Enhancing learning analytics by understanding the needs of teachers’ in H Carter, M Gosper &amp; </a:t>
            </a:r>
            <a:r>
              <a:rPr lang="en-NZ" sz="1100" b="0" dirty="0" smtClean="0"/>
              <a:t>J Hedberg</a:t>
            </a:r>
            <a:r>
              <a:rPr lang="en-NZ" sz="1100" b="0" dirty="0"/>
              <a:t> (eds.), </a:t>
            </a:r>
            <a:r>
              <a:rPr lang="en-NZ" sz="1100" b="0" i="1" dirty="0"/>
              <a:t>Electric Dreams</a:t>
            </a:r>
            <a:r>
              <a:rPr lang="en-NZ" sz="1100" b="0" dirty="0"/>
              <a:t>. Proceedings ASCILITE 2013 Sydney, pp. 201-205. </a:t>
            </a:r>
            <a:r>
              <a:rPr lang="en-AU" sz="1100" b="0" dirty="0"/>
              <a:t> </a:t>
            </a:r>
          </a:p>
          <a:p>
            <a:pPr>
              <a:spcBef>
                <a:spcPts val="0"/>
              </a:spcBef>
              <a:spcAft>
                <a:spcPts val="300"/>
              </a:spcAft>
            </a:pPr>
            <a:r>
              <a:rPr lang="en-US" sz="1100" b="0" dirty="0">
                <a:solidFill>
                  <a:srgbClr val="000000"/>
                </a:solidFill>
                <a:cs typeface="Calibri"/>
              </a:rPr>
              <a:t>Gašević, D, Dawson, S &amp; Siemens, G 2015, ‘Let’s not forget: Learning analytics are about learning’ </a:t>
            </a:r>
            <a:r>
              <a:rPr lang="en-US" sz="1100" b="0" i="1" dirty="0">
                <a:solidFill>
                  <a:srgbClr val="000000"/>
                </a:solidFill>
                <a:cs typeface="Calibri"/>
              </a:rPr>
              <a:t>TechTrends</a:t>
            </a:r>
            <a:r>
              <a:rPr lang="en-US" sz="1100" b="0" dirty="0">
                <a:solidFill>
                  <a:srgbClr val="000000"/>
                </a:solidFill>
                <a:cs typeface="Calibri"/>
              </a:rPr>
              <a:t>, vol. 59, no. 1, pp. 64-71.</a:t>
            </a:r>
          </a:p>
          <a:p>
            <a:pPr>
              <a:spcBef>
                <a:spcPts val="0"/>
              </a:spcBef>
              <a:spcAft>
                <a:spcPts val="300"/>
              </a:spcAft>
            </a:pPr>
            <a:r>
              <a:rPr lang="en-AU" sz="1100" b="0" dirty="0" smtClean="0"/>
              <a:t>Hodges</a:t>
            </a:r>
            <a:r>
              <a:rPr lang="en-AU" sz="1100" b="0" dirty="0"/>
              <a:t>, B, Bedford, T, Hartley, J, Klinger, C, Murray, N, O’Rourke, J, &amp; Schofield, N 2013</a:t>
            </a:r>
            <a:r>
              <a:rPr lang="en-AU" sz="1100" b="0" i="1" dirty="0"/>
              <a:t>, Enabling retention: Processes and strategies for improving student retention in university-based enabling programs</a:t>
            </a:r>
            <a:r>
              <a:rPr lang="en-AU" sz="1100" b="0" dirty="0"/>
              <a:t>, Office for Learning and Teaching, Commonwealth of Australia, Sydney, Australia.  </a:t>
            </a:r>
          </a:p>
          <a:p>
            <a:pPr>
              <a:spcBef>
                <a:spcPts val="0"/>
              </a:spcBef>
              <a:spcAft>
                <a:spcPts val="300"/>
              </a:spcAft>
            </a:pPr>
            <a:r>
              <a:rPr lang="en-NZ" sz="1100" b="0" dirty="0"/>
              <a:t>McDonald, J, &amp; Moskal, ACM 2017, ‘Quantext: analysing student responses to short-answer questions’, in H Partridge (ed.), </a:t>
            </a:r>
            <a:r>
              <a:rPr lang="en-NZ" sz="1100" b="0" i="1" dirty="0"/>
              <a:t>Me, Us, IT! Proceedings ASCILITE2017: 34th International Conference on Innovation, Practice and Research in the Use of Educational Technologies in Tertiary Education</a:t>
            </a:r>
            <a:r>
              <a:rPr lang="en-NZ" sz="1100" b="0" dirty="0"/>
              <a:t>. Retrieved from </a:t>
            </a:r>
            <a:r>
              <a:rPr lang="en-NZ" sz="1100" b="0" dirty="0" smtClean="0"/>
              <a:t>&lt;http</a:t>
            </a:r>
            <a:r>
              <a:rPr lang="en-NZ" sz="1100" b="0" dirty="0"/>
              <a:t>://</a:t>
            </a:r>
            <a:r>
              <a:rPr lang="en-NZ" sz="1100" b="0" dirty="0" smtClean="0"/>
              <a:t>2017conference.ascilite.org/wp-content/uploads/2017/11/Concise-MCDONALD.pdf&gt;.</a:t>
            </a:r>
            <a:r>
              <a:rPr lang="en-AU" sz="1100" b="0" dirty="0"/>
              <a:t> </a:t>
            </a:r>
            <a:r>
              <a:rPr lang="en-AU" sz="1100" b="0" dirty="0" smtClean="0"/>
              <a:t/>
            </a:r>
            <a:br>
              <a:rPr lang="en-AU" sz="1100" b="0" dirty="0" smtClean="0"/>
            </a:br>
            <a:r>
              <a:rPr lang="en-US" sz="1100" b="0" dirty="0" smtClean="0"/>
              <a:t>Ramsden</a:t>
            </a:r>
            <a:r>
              <a:rPr lang="en-US" sz="1100" b="0" dirty="0"/>
              <a:t>, P 2003, </a:t>
            </a:r>
            <a:r>
              <a:rPr lang="en-US" sz="1100" b="0" i="1" dirty="0"/>
              <a:t>Learning to teach in higher education</a:t>
            </a:r>
            <a:r>
              <a:rPr lang="en-US" sz="1100" b="0" dirty="0"/>
              <a:t>, 2nd edn, Routledge Falmer, London. </a:t>
            </a:r>
            <a:r>
              <a:rPr lang="en-AU" sz="1100" b="0" dirty="0"/>
              <a:t> </a:t>
            </a:r>
          </a:p>
          <a:p>
            <a:pPr>
              <a:spcBef>
                <a:spcPts val="0"/>
              </a:spcBef>
              <a:spcAft>
                <a:spcPts val="300"/>
              </a:spcAft>
            </a:pPr>
            <a:r>
              <a:rPr lang="en-US" sz="1100" b="0" dirty="0">
                <a:solidFill>
                  <a:srgbClr val="000000"/>
                </a:solidFill>
                <a:cs typeface="Calibri"/>
              </a:rPr>
              <a:t>Reyes, JA 2015, ‘The skinny on big data in education: Learning analytics simplified’, TechTrends, vol. 59, no. 2, </a:t>
            </a:r>
            <a:r>
              <a:rPr lang="en-US" sz="1100" b="0" dirty="0" smtClean="0">
                <a:solidFill>
                  <a:srgbClr val="000000"/>
                </a:solidFill>
                <a:cs typeface="Calibri"/>
              </a:rPr>
              <a:t>pp</a:t>
            </a:r>
            <a:r>
              <a:rPr lang="en-US" sz="1100" b="0" dirty="0">
                <a:solidFill>
                  <a:srgbClr val="000000"/>
                </a:solidFill>
                <a:cs typeface="Calibri"/>
              </a:rPr>
              <a:t>. 75-79. </a:t>
            </a:r>
          </a:p>
          <a:p>
            <a:pPr>
              <a:spcBef>
                <a:spcPts val="0"/>
              </a:spcBef>
              <a:spcAft>
                <a:spcPts val="300"/>
              </a:spcAft>
            </a:pPr>
            <a:r>
              <a:rPr lang="en-AU" sz="1100" b="0" dirty="0" smtClean="0"/>
              <a:t>Shor</a:t>
            </a:r>
            <a:r>
              <a:rPr lang="en-AU" sz="1100" b="0" dirty="0"/>
              <a:t>, I &amp; Freire, P 1987, ‘What is the 'Dialogical Method' of teaching?’, </a:t>
            </a:r>
            <a:r>
              <a:rPr lang="en-AU" sz="1100" b="0" i="1" dirty="0"/>
              <a:t>Journal of education</a:t>
            </a:r>
            <a:r>
              <a:rPr lang="en-AU" sz="1100" b="0" dirty="0"/>
              <a:t>, vol. 169, no. 3, pp. 11-31.  </a:t>
            </a:r>
          </a:p>
          <a:p>
            <a:pPr>
              <a:spcBef>
                <a:spcPts val="0"/>
              </a:spcBef>
              <a:spcAft>
                <a:spcPts val="300"/>
              </a:spcAft>
            </a:pPr>
            <a:r>
              <a:rPr lang="en-US" sz="1100" b="0" dirty="0"/>
              <a:t>Stokes, J 2014, ‘Student perspectives on transition to University in South Australia’, </a:t>
            </a:r>
            <a:r>
              <a:rPr lang="en-US" sz="1100" b="0" i="1" dirty="0"/>
              <a:t>The International Journal of Learning in Higher Education, vol. 20</a:t>
            </a:r>
            <a:r>
              <a:rPr lang="en-US" sz="1100" b="0" dirty="0"/>
              <a:t>, no. 4, pp. 1–8. </a:t>
            </a:r>
            <a:r>
              <a:rPr lang="en-AU" sz="1100" b="0" dirty="0"/>
              <a:t> </a:t>
            </a:r>
          </a:p>
          <a:p>
            <a:pPr>
              <a:spcBef>
                <a:spcPts val="0"/>
              </a:spcBef>
              <a:spcAft>
                <a:spcPts val="300"/>
              </a:spcAft>
            </a:pPr>
            <a:r>
              <a:rPr lang="en-US" sz="1100" b="0" dirty="0"/>
              <a:t>Stokes J 2018, ‘Students on the Threshold: Commencing Student Perspectives and Enabling Pedagogy’ in C Agosti &amp; E Bernat (eds), </a:t>
            </a:r>
            <a:r>
              <a:rPr lang="en-US" sz="1100" b="0" i="1" dirty="0"/>
              <a:t>University Pathway Programs: Local Responses within a Growing Global Trend</a:t>
            </a:r>
            <a:r>
              <a:rPr lang="en-US" sz="1100" b="0" dirty="0"/>
              <a:t>, Springer, Cham.</a:t>
            </a:r>
            <a:r>
              <a:rPr lang="en-AU" sz="1100" b="0" dirty="0"/>
              <a:t>  </a:t>
            </a:r>
          </a:p>
          <a:p>
            <a:r>
              <a:rPr lang="en-AU" sz="1200" b="0" dirty="0"/>
              <a:t> </a:t>
            </a:r>
          </a:p>
          <a:p>
            <a:pPr>
              <a:spcBef>
                <a:spcPts val="0"/>
              </a:spcBef>
              <a:spcAft>
                <a:spcPts val="267"/>
              </a:spcAft>
            </a:pPr>
            <a:r>
              <a:rPr lang="en-US" sz="1067" b="0" kern="1200" dirty="0">
                <a:latin typeface="Arial" charset="0"/>
                <a:cs typeface="Arial" charset="0"/>
              </a:rPr>
              <a:t> </a:t>
            </a:r>
            <a:endParaRPr lang="en-US" sz="1067" b="0" kern="1200" dirty="0" smtClean="0">
              <a:latin typeface="Arial" charset="0"/>
              <a:cs typeface="Arial" charset="0"/>
            </a:endParaRPr>
          </a:p>
          <a:p>
            <a:pPr>
              <a:spcBef>
                <a:spcPts val="0"/>
              </a:spcBef>
              <a:spcAft>
                <a:spcPts val="267"/>
              </a:spcAft>
            </a:pPr>
            <a:endParaRPr lang="en-AU" sz="1067" b="0" kern="1200" dirty="0">
              <a:latin typeface="Arial" charset="0"/>
              <a:cs typeface="Arial" charset="0"/>
            </a:endParaRPr>
          </a:p>
          <a:p>
            <a:r>
              <a:rPr lang="en-US" sz="1333" kern="1200" dirty="0">
                <a:latin typeface="Arial" charset="0"/>
                <a:cs typeface="Arial" charset="0"/>
              </a:rPr>
              <a:t> </a:t>
            </a:r>
            <a:endParaRPr lang="en-AU" sz="1333" kern="1200" dirty="0">
              <a:latin typeface="Arial" charset="0"/>
              <a:cs typeface="Arial" charset="0"/>
            </a:endParaRPr>
          </a:p>
          <a:p>
            <a:r>
              <a:rPr lang="en-US" sz="1333" kern="1200" dirty="0">
                <a:latin typeface="Arial" charset="0"/>
                <a:cs typeface="Arial" charset="0"/>
              </a:rPr>
              <a:t> </a:t>
            </a:r>
            <a:endParaRPr lang="en-AU" sz="1333" kern="1200" dirty="0">
              <a:latin typeface="Arial" charset="0"/>
              <a:cs typeface="Arial" charset="0"/>
            </a:endParaRPr>
          </a:p>
          <a:p>
            <a:r>
              <a:rPr lang="en-US" sz="1333" kern="1200" dirty="0">
                <a:latin typeface="Arial" charset="0"/>
                <a:cs typeface="Arial" charset="0"/>
              </a:rPr>
              <a:t> </a:t>
            </a:r>
            <a:endParaRPr lang="en-AU" sz="1333" kern="1200" dirty="0">
              <a:latin typeface="Arial" charset="0"/>
              <a:cs typeface="Arial" charset="0"/>
            </a:endParaRPr>
          </a:p>
        </p:txBody>
      </p:sp>
      <p:sp>
        <p:nvSpPr>
          <p:cNvPr id="4" name="TextBox 3"/>
          <p:cNvSpPr txBox="1"/>
          <p:nvPr/>
        </p:nvSpPr>
        <p:spPr>
          <a:xfrm>
            <a:off x="2982509" y="5315582"/>
            <a:ext cx="8920482" cy="1277273"/>
          </a:xfrm>
          <a:prstGeom prst="rect">
            <a:avLst/>
          </a:prstGeom>
          <a:noFill/>
        </p:spPr>
        <p:txBody>
          <a:bodyPr wrap="square" rtlCol="0">
            <a:spAutoFit/>
          </a:bodyPr>
          <a:lstStyle/>
          <a:p>
            <a:pPr>
              <a:spcAft>
                <a:spcPts val="600"/>
              </a:spcAft>
            </a:pPr>
            <a:r>
              <a:rPr lang="en-AU" sz="2400" b="1" dirty="0" smtClean="0">
                <a:solidFill>
                  <a:schemeClr val="bg1"/>
                </a:solidFill>
              </a:rPr>
              <a:t>Questions?</a:t>
            </a:r>
          </a:p>
          <a:p>
            <a:pPr>
              <a:spcAft>
                <a:spcPts val="600"/>
              </a:spcAft>
            </a:pPr>
            <a:r>
              <a:rPr lang="en-AU" sz="2400" b="1" dirty="0" smtClean="0">
                <a:solidFill>
                  <a:schemeClr val="bg1"/>
                </a:solidFill>
              </a:rPr>
              <a:t>Jennifer.stokes@unisa.edu.au</a:t>
            </a:r>
            <a:r>
              <a:rPr lang="en-AU" sz="2400" b="1" dirty="0">
                <a:solidFill>
                  <a:schemeClr val="bg1"/>
                </a:solidFill>
              </a:rPr>
              <a:t/>
            </a:r>
            <a:br>
              <a:rPr lang="en-AU" sz="2400" b="1" dirty="0">
                <a:solidFill>
                  <a:schemeClr val="bg1"/>
                </a:solidFill>
              </a:rPr>
            </a:br>
            <a:r>
              <a:rPr lang="en-AU" sz="2400" b="1" dirty="0">
                <a:solidFill>
                  <a:schemeClr val="bg1"/>
                </a:solidFill>
              </a:rPr>
              <a:t>J</a:t>
            </a:r>
            <a:r>
              <a:rPr lang="en-AU" sz="2400" b="1" dirty="0" smtClean="0">
                <a:solidFill>
                  <a:schemeClr val="bg1"/>
                </a:solidFill>
              </a:rPr>
              <a:t>enny@quantext.co.nz </a:t>
            </a:r>
            <a:r>
              <a:rPr lang="en-AU" dirty="0" smtClean="0"/>
              <a:t>.</a:t>
            </a:r>
            <a:endParaRPr lang="en-AU" dirty="0"/>
          </a:p>
        </p:txBody>
      </p:sp>
    </p:spTree>
    <p:extLst>
      <p:ext uri="{BB962C8B-B14F-4D97-AF65-F5344CB8AC3E}">
        <p14:creationId xmlns:p14="http://schemas.microsoft.com/office/powerpoint/2010/main" val="493699203"/>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group work mem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131" y="60960"/>
            <a:ext cx="5029197" cy="35204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lated imag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51589" y="0"/>
            <a:ext cx="3574772" cy="3528145"/>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2"/>
          <p:cNvSpPr>
            <a:spLocks noGrp="1"/>
          </p:cNvSpPr>
          <p:nvPr>
            <p:ph type="body" sz="quarter" idx="11"/>
          </p:nvPr>
        </p:nvSpPr>
        <p:spPr>
          <a:xfrm>
            <a:off x="659131" y="4032835"/>
            <a:ext cx="11010900" cy="647700"/>
          </a:xfrm>
        </p:spPr>
        <p:txBody>
          <a:bodyPr/>
          <a:lstStyle/>
          <a:p>
            <a:pPr algn="ctr"/>
            <a:r>
              <a:rPr lang="en-AU" sz="2400" b="0" dirty="0"/>
              <a:t>How can technology be implemented to better negotiate meaningful student-centred topics, enhance group work and lead to greater learning outcomes? </a:t>
            </a:r>
          </a:p>
          <a:p>
            <a:endParaRPr lang="en-AU" dirty="0"/>
          </a:p>
        </p:txBody>
      </p:sp>
    </p:spTree>
    <p:extLst>
      <p:ext uri="{BB962C8B-B14F-4D97-AF65-F5344CB8AC3E}">
        <p14:creationId xmlns:p14="http://schemas.microsoft.com/office/powerpoint/2010/main" val="33356741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vert="horz" lIns="91440" tIns="45720" rIns="91440" bIns="45720" rtlCol="0" anchor="t">
            <a:normAutofit fontScale="92500" lnSpcReduction="10000"/>
          </a:bodyPr>
          <a:lstStyle/>
          <a:p>
            <a:r>
              <a:rPr lang="en-AU" dirty="0" smtClean="0"/>
              <a:t>Learning analytics</a:t>
            </a:r>
            <a:endParaRPr lang="en-AU" dirty="0">
              <a:cs typeface="Calibri"/>
            </a:endParaRPr>
          </a:p>
        </p:txBody>
      </p:sp>
      <p:sp>
        <p:nvSpPr>
          <p:cNvPr id="3" name="Text Placeholder 2"/>
          <p:cNvSpPr>
            <a:spLocks noGrp="1"/>
          </p:cNvSpPr>
          <p:nvPr>
            <p:ph type="body" sz="quarter" idx="11"/>
          </p:nvPr>
        </p:nvSpPr>
        <p:spPr>
          <a:xfrm>
            <a:off x="543292" y="1084951"/>
            <a:ext cx="6787148" cy="4447170"/>
          </a:xfrm>
        </p:spPr>
        <p:txBody>
          <a:bodyPr vert="horz" lIns="91440" tIns="45720" rIns="91440" bIns="45720" rtlCol="0" anchor="t">
            <a:normAutofit fontScale="85000" lnSpcReduction="20000"/>
          </a:bodyPr>
          <a:lstStyle/>
          <a:p>
            <a:pPr>
              <a:lnSpc>
                <a:spcPct val="120000"/>
              </a:lnSpc>
              <a:spcBef>
                <a:spcPts val="0"/>
              </a:spcBef>
              <a:spcAft>
                <a:spcPts val="600"/>
              </a:spcAft>
            </a:pPr>
            <a:r>
              <a:rPr lang="en-AU" sz="2400" b="0" dirty="0"/>
              <a:t>'The most widely acknowledged definition of Learning Analytics is “the measurement, collection, analysis, and reporting of data about learners and their contexts, for purposes of understanding and optimizing learning and the environment in which it occurs”’ (SoLAR n.d., para. 3 cited in Reyes 2015, p. 76).</a:t>
            </a:r>
            <a:endParaRPr lang="en-AU" sz="2400" b="0" dirty="0">
              <a:cs typeface="Calibri"/>
            </a:endParaRPr>
          </a:p>
          <a:p>
            <a:pPr>
              <a:lnSpc>
                <a:spcPct val="120000"/>
              </a:lnSpc>
              <a:spcBef>
                <a:spcPts val="0"/>
              </a:spcBef>
              <a:spcAft>
                <a:spcPts val="600"/>
              </a:spcAft>
            </a:pPr>
            <a:endParaRPr lang="en-AU" sz="2400" b="0" dirty="0" smtClean="0">
              <a:cs typeface="Calibri"/>
            </a:endParaRPr>
          </a:p>
          <a:p>
            <a:pPr>
              <a:lnSpc>
                <a:spcPct val="120000"/>
              </a:lnSpc>
              <a:spcBef>
                <a:spcPts val="0"/>
              </a:spcBef>
              <a:spcAft>
                <a:spcPts val="600"/>
              </a:spcAft>
            </a:pPr>
            <a:r>
              <a:rPr lang="en-AU" sz="2400" b="0" dirty="0" smtClean="0">
                <a:cs typeface="Calibri"/>
              </a:rPr>
              <a:t>Why </a:t>
            </a:r>
            <a:r>
              <a:rPr lang="en-AU" sz="2400" b="0" dirty="0">
                <a:cs typeface="Calibri"/>
              </a:rPr>
              <a:t>learning analytics?</a:t>
            </a:r>
          </a:p>
          <a:p>
            <a:pPr marL="457200" indent="-457200">
              <a:lnSpc>
                <a:spcPct val="120000"/>
              </a:lnSpc>
              <a:spcBef>
                <a:spcPts val="0"/>
              </a:spcBef>
              <a:spcAft>
                <a:spcPts val="600"/>
              </a:spcAft>
              <a:buChar char="•"/>
            </a:pPr>
            <a:r>
              <a:rPr lang="en-AU" sz="2400" b="0" dirty="0">
                <a:cs typeface="Calibri"/>
              </a:rPr>
              <a:t>Personalised learning </a:t>
            </a:r>
          </a:p>
          <a:p>
            <a:pPr marL="457200" indent="-457200">
              <a:lnSpc>
                <a:spcPct val="120000"/>
              </a:lnSpc>
              <a:spcBef>
                <a:spcPts val="0"/>
              </a:spcBef>
              <a:spcAft>
                <a:spcPts val="600"/>
              </a:spcAft>
              <a:buChar char="•"/>
            </a:pPr>
            <a:r>
              <a:rPr lang="en-AU" sz="2400" b="0" dirty="0">
                <a:cs typeface="Calibri"/>
              </a:rPr>
              <a:t>Timely feedback </a:t>
            </a:r>
          </a:p>
          <a:p>
            <a:pPr marL="457200" indent="-457200">
              <a:lnSpc>
                <a:spcPct val="120000"/>
              </a:lnSpc>
              <a:spcBef>
                <a:spcPts val="0"/>
              </a:spcBef>
              <a:spcAft>
                <a:spcPts val="600"/>
              </a:spcAft>
              <a:buFont typeface="Arial" panose="020B0604020202020204" pitchFamily="34" charset="0"/>
              <a:buChar char="•"/>
            </a:pPr>
            <a:r>
              <a:rPr lang="en-AU" sz="2400" b="0" dirty="0">
                <a:cs typeface="Calibri"/>
              </a:rPr>
              <a:t>Early intervention (Reyes 2015</a:t>
            </a:r>
            <a:r>
              <a:rPr lang="en-AU" sz="2400" b="0" dirty="0" smtClean="0">
                <a:cs typeface="Calibri"/>
              </a:rPr>
              <a:t>)</a:t>
            </a:r>
          </a:p>
          <a:p>
            <a:pPr marL="457200" indent="-457200">
              <a:lnSpc>
                <a:spcPct val="120000"/>
              </a:lnSpc>
              <a:spcBef>
                <a:spcPts val="0"/>
              </a:spcBef>
              <a:spcAft>
                <a:spcPts val="600"/>
              </a:spcAft>
              <a:buFont typeface="Arial" panose="020B0604020202020204" pitchFamily="34" charset="0"/>
              <a:buChar char="•"/>
            </a:pPr>
            <a:r>
              <a:rPr lang="en-AU" sz="2400" b="0" dirty="0" smtClean="0">
                <a:cs typeface="Calibri"/>
              </a:rPr>
              <a:t>And many other benefits…</a:t>
            </a:r>
            <a:endParaRPr lang="en-AU" sz="2800" b="0" dirty="0">
              <a:cs typeface="Calibri"/>
            </a:endParaRPr>
          </a:p>
          <a:p>
            <a:endParaRPr lang="en-AU" b="0" dirty="0">
              <a:cs typeface="Calibri"/>
            </a:endParaRPr>
          </a:p>
          <a:p>
            <a:endParaRPr lang="en-AU" b="0" dirty="0">
              <a:cs typeface="Calibri"/>
            </a:endParaRPr>
          </a:p>
          <a:p>
            <a:endParaRPr lang="en-AU" b="0" dirty="0">
              <a:cs typeface="Calibri"/>
            </a:endParaRPr>
          </a:p>
          <a:p>
            <a:endParaRPr lang="en-US" b="0" dirty="0">
              <a:cs typeface="Calibri"/>
            </a:endParaRPr>
          </a:p>
        </p:txBody>
      </p:sp>
      <p:pic>
        <p:nvPicPr>
          <p:cNvPr id="4" name="Picture 4" descr="A person sitting on a sidewalk&#10;&#10;Description generated with high confidence">
            <a:extLst>
              <a:ext uri="{FF2B5EF4-FFF2-40B4-BE49-F238E27FC236}">
                <a16:creationId xmlns:a16="http://schemas.microsoft.com/office/drawing/2014/main" id="{5D0F67F6-F47D-4811-B6A5-92F6151CA1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7260" y="-126927"/>
            <a:ext cx="4684743" cy="7031819"/>
          </a:xfrm>
          <a:prstGeom prst="rect">
            <a:avLst/>
          </a:prstGeom>
        </p:spPr>
      </p:pic>
    </p:spTree>
    <p:extLst>
      <p:ext uri="{BB962C8B-B14F-4D97-AF65-F5344CB8AC3E}">
        <p14:creationId xmlns:p14="http://schemas.microsoft.com/office/powerpoint/2010/main" val="266092012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smtClean="0"/>
              <a:t>Enabling opportunities</a:t>
            </a:r>
            <a:endParaRPr lang="en-AU" dirty="0"/>
          </a:p>
        </p:txBody>
      </p:sp>
      <p:sp>
        <p:nvSpPr>
          <p:cNvPr id="3" name="Text Placeholder 2"/>
          <p:cNvSpPr>
            <a:spLocks noGrp="1"/>
          </p:cNvSpPr>
          <p:nvPr>
            <p:ph type="body" sz="quarter" idx="11"/>
          </p:nvPr>
        </p:nvSpPr>
        <p:spPr>
          <a:xfrm>
            <a:off x="546102" y="1048263"/>
            <a:ext cx="11776710" cy="647700"/>
          </a:xfrm>
        </p:spPr>
        <p:txBody>
          <a:bodyPr/>
          <a:lstStyle/>
          <a:p>
            <a:pPr>
              <a:spcBef>
                <a:spcPts val="0"/>
              </a:spcBef>
              <a:spcAft>
                <a:spcPts val="600"/>
              </a:spcAft>
              <a:tabLst>
                <a:tab pos="11476038" algn="l"/>
              </a:tabLst>
            </a:pPr>
            <a:r>
              <a:rPr lang="en-AU" sz="2200" b="0" kern="1200" dirty="0"/>
              <a:t>T</a:t>
            </a:r>
            <a:r>
              <a:rPr lang="en-AU" sz="2200" b="0" kern="1200" dirty="0" smtClean="0"/>
              <a:t>he </a:t>
            </a:r>
            <a:r>
              <a:rPr lang="en-AU" sz="2200" b="0" kern="1200" dirty="0"/>
              <a:t>promise of carefully implemented learning analytics is that </a:t>
            </a:r>
            <a:r>
              <a:rPr lang="en-AU" sz="2200" b="0" kern="1200" dirty="0" smtClean="0"/>
              <a:t/>
            </a:r>
            <a:br>
              <a:rPr lang="en-AU" sz="2200" b="0" kern="1200" dirty="0" smtClean="0"/>
            </a:br>
            <a:r>
              <a:rPr lang="en-AU" sz="2200" b="0" kern="1200" dirty="0" smtClean="0"/>
              <a:t>educators can</a:t>
            </a:r>
            <a:r>
              <a:rPr lang="en-AU" sz="2200" b="0" kern="1200" dirty="0"/>
              <a:t> effectively connect with student interests and </a:t>
            </a:r>
            <a:r>
              <a:rPr lang="en-AU" sz="2200" b="0" kern="1200" dirty="0" smtClean="0"/>
              <a:t/>
            </a:r>
            <a:br>
              <a:rPr lang="en-AU" sz="2200" b="0" kern="1200" dirty="0" smtClean="0"/>
            </a:br>
            <a:r>
              <a:rPr lang="en-AU" sz="2200" b="0" kern="1200" dirty="0" smtClean="0"/>
              <a:t>promote</a:t>
            </a:r>
            <a:r>
              <a:rPr lang="en-AU" sz="2200" b="0" kern="1200" dirty="0"/>
              <a:t> deep </a:t>
            </a:r>
            <a:r>
              <a:rPr lang="en-AU" sz="2200" b="0" kern="1200" dirty="0" smtClean="0"/>
              <a:t>learning outcomes</a:t>
            </a:r>
            <a:r>
              <a:rPr lang="en-AU" sz="2200" b="0" kern="1200" dirty="0"/>
              <a:t> (Corrin, Kennedy &amp; Mulder 2013</a:t>
            </a:r>
            <a:r>
              <a:rPr lang="en-AU" sz="2200" b="0" kern="1200" dirty="0" smtClean="0"/>
              <a:t>).</a:t>
            </a:r>
          </a:p>
          <a:p>
            <a:pPr>
              <a:spcBef>
                <a:spcPts val="0"/>
              </a:spcBef>
              <a:spcAft>
                <a:spcPts val="600"/>
              </a:spcAft>
              <a:tabLst>
                <a:tab pos="11476038" algn="l"/>
              </a:tabLst>
            </a:pPr>
            <a:r>
              <a:rPr lang="en-AU" sz="1000" b="0" kern="1200" dirty="0"/>
              <a:t> </a:t>
            </a:r>
            <a:r>
              <a:rPr lang="en-AU" sz="2200" b="0" kern="1200" dirty="0" smtClean="0"/>
              <a:t>Students </a:t>
            </a:r>
            <a:r>
              <a:rPr lang="en-AU" sz="2200" b="0" kern="1200" dirty="0"/>
              <a:t>in enabling </a:t>
            </a:r>
            <a:r>
              <a:rPr lang="en-AU" sz="2200" b="0" kern="1200" dirty="0" smtClean="0"/>
              <a:t>programs are characterised </a:t>
            </a:r>
            <a:r>
              <a:rPr lang="en-AU" sz="2200" b="0" kern="1200" dirty="0"/>
              <a:t>by </a:t>
            </a:r>
            <a:r>
              <a:rPr lang="en-AU" sz="2200" b="0" kern="1200" dirty="0" smtClean="0"/>
              <a:t/>
            </a:r>
            <a:br>
              <a:rPr lang="en-AU" sz="2200" b="0" kern="1200" dirty="0" smtClean="0"/>
            </a:br>
            <a:r>
              <a:rPr lang="en-AU" sz="2200" b="0" kern="1200" dirty="0" smtClean="0"/>
              <a:t>‘</a:t>
            </a:r>
            <a:r>
              <a:rPr lang="en-AU" sz="2200" b="0" kern="1200" dirty="0"/>
              <a:t>extreme heterogeneity’ (Hodges et al. </a:t>
            </a:r>
            <a:r>
              <a:rPr lang="en-AU" sz="2200" b="0" kern="1200" dirty="0" smtClean="0"/>
              <a:t>2013, p</a:t>
            </a:r>
            <a:r>
              <a:rPr lang="en-AU" sz="2200" b="0" kern="1200" dirty="0"/>
              <a:t>. 32). </a:t>
            </a:r>
            <a:endParaRPr lang="en-AU" sz="2200" b="0" kern="1200" dirty="0" smtClean="0"/>
          </a:p>
          <a:p>
            <a:pPr marL="3138488" indent="-185738">
              <a:spcBef>
                <a:spcPts val="0"/>
              </a:spcBef>
              <a:spcAft>
                <a:spcPts val="600"/>
              </a:spcAft>
            </a:pPr>
            <a:endParaRPr lang="en-AU" sz="200" b="0" kern="1200" dirty="0" smtClean="0"/>
          </a:p>
          <a:p>
            <a:pPr marL="3138488" indent="-185738">
              <a:spcBef>
                <a:spcPts val="0"/>
              </a:spcBef>
              <a:spcAft>
                <a:spcPts val="600"/>
              </a:spcAft>
            </a:pPr>
            <a:r>
              <a:rPr lang="en-AU" sz="2200" b="0" kern="1200" dirty="0" smtClean="0"/>
              <a:t>New </a:t>
            </a:r>
            <a:r>
              <a:rPr lang="en-AU" sz="2200" b="0" kern="1200" dirty="0"/>
              <a:t>technology provides </a:t>
            </a:r>
            <a:r>
              <a:rPr lang="en-AU" sz="2200" b="0" kern="1200" dirty="0" smtClean="0"/>
              <a:t>opportunities:</a:t>
            </a:r>
          </a:p>
          <a:p>
            <a:pPr marL="3138488" indent="-185738">
              <a:spcBef>
                <a:spcPts val="0"/>
              </a:spcBef>
              <a:spcAft>
                <a:spcPts val="600"/>
              </a:spcAft>
              <a:buFont typeface="Arial" panose="020B0604020202020204" pitchFamily="34" charset="0"/>
              <a:buChar char="•"/>
            </a:pPr>
            <a:r>
              <a:rPr lang="en-AU" sz="2200" b="0" kern="1200" dirty="0" smtClean="0"/>
              <a:t>to </a:t>
            </a:r>
            <a:r>
              <a:rPr lang="en-AU" sz="2200" b="0" kern="1200" dirty="0"/>
              <a:t>extend enabling pedagogy (Stokes 2014) </a:t>
            </a:r>
          </a:p>
          <a:p>
            <a:pPr marL="3138488" indent="-185738">
              <a:spcBef>
                <a:spcPts val="0"/>
              </a:spcBef>
              <a:spcAft>
                <a:spcPts val="600"/>
              </a:spcAft>
              <a:buFont typeface="Arial" panose="020B0604020202020204" pitchFamily="34" charset="0"/>
              <a:buChar char="•"/>
            </a:pPr>
            <a:r>
              <a:rPr lang="en-AU" sz="2200" b="0" kern="1200" dirty="0" smtClean="0"/>
              <a:t>further</a:t>
            </a:r>
            <a:r>
              <a:rPr lang="en-AU" sz="2200" b="0" kern="1200" dirty="0"/>
              <a:t> connect with the rich life-worlds of students to </a:t>
            </a:r>
            <a:r>
              <a:rPr lang="en-AU" sz="2200" b="0" kern="1200" dirty="0" smtClean="0"/>
              <a:t>engage</a:t>
            </a:r>
            <a:br>
              <a:rPr lang="en-AU" sz="2200" b="0" kern="1200" dirty="0" smtClean="0"/>
            </a:br>
            <a:r>
              <a:rPr lang="en-AU" sz="2200" b="0" kern="1200" dirty="0" smtClean="0"/>
              <a:t>them </a:t>
            </a:r>
            <a:r>
              <a:rPr lang="en-AU" sz="2200" b="0" kern="1200" dirty="0"/>
              <a:t>with university education through meaningful learning experiences (Stokes 2018). </a:t>
            </a:r>
          </a:p>
          <a:p>
            <a:pPr>
              <a:spcBef>
                <a:spcPts val="0"/>
              </a:spcBef>
              <a:spcAft>
                <a:spcPts val="600"/>
              </a:spcAft>
            </a:pPr>
            <a:endParaRPr lang="en-AU" sz="2200" b="0" dirty="0"/>
          </a:p>
        </p:txBody>
      </p:sp>
      <p:pic>
        <p:nvPicPr>
          <p:cNvPr id="4" name="Picture 4" descr="A picture containing indoor, laptop, wall&#10;&#10;Description generated with high confidence">
            <a:extLst>
              <a:ext uri="{FF2B5EF4-FFF2-40B4-BE49-F238E27FC236}">
                <a16:creationId xmlns:a16="http://schemas.microsoft.com/office/drawing/2014/main" id="{DB5050AE-CBB2-439F-A7FF-BB9B1948AB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978" y="3020604"/>
            <a:ext cx="2555168" cy="1830166"/>
          </a:xfrm>
          <a:prstGeom prst="rect">
            <a:avLst/>
          </a:prstGeom>
        </p:spPr>
      </p:pic>
      <p:pic>
        <p:nvPicPr>
          <p:cNvPr id="5" name="Picture 5" descr="A person sitting in front of a computer&#10;&#10;Description generated with very high confidence">
            <a:extLst>
              <a:ext uri="{FF2B5EF4-FFF2-40B4-BE49-F238E27FC236}">
                <a16:creationId xmlns:a16="http://schemas.microsoft.com/office/drawing/2014/main" id="{2304C210-7895-4748-BA5E-E077F1AECF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5687" y="1108248"/>
            <a:ext cx="2827073" cy="1912356"/>
          </a:xfrm>
          <a:prstGeom prst="rect">
            <a:avLst/>
          </a:prstGeom>
        </p:spPr>
      </p:pic>
    </p:spTree>
    <p:extLst>
      <p:ext uri="{BB962C8B-B14F-4D97-AF65-F5344CB8AC3E}">
        <p14:creationId xmlns:p14="http://schemas.microsoft.com/office/powerpoint/2010/main" val="374412146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AU" dirty="0"/>
          </a:p>
        </p:txBody>
      </p:sp>
      <p:sp>
        <p:nvSpPr>
          <p:cNvPr id="3" name="Text Placeholder 2"/>
          <p:cNvSpPr>
            <a:spLocks noGrp="1"/>
          </p:cNvSpPr>
          <p:nvPr>
            <p:ph type="body" sz="quarter" idx="11"/>
          </p:nvPr>
        </p:nvSpPr>
        <p:spPr/>
        <p:txBody>
          <a:bodyPr/>
          <a:lstStyle/>
          <a:p>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6259"/>
            <a:ext cx="12192000" cy="610548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9763" y="2162176"/>
            <a:ext cx="8582237" cy="3731741"/>
          </a:xfrm>
          <a:prstGeom prst="rect">
            <a:avLst/>
          </a:prstGeom>
        </p:spPr>
      </p:pic>
    </p:spTree>
    <p:extLst>
      <p:ext uri="{BB962C8B-B14F-4D97-AF65-F5344CB8AC3E}">
        <p14:creationId xmlns:p14="http://schemas.microsoft.com/office/powerpoint/2010/main" val="198391678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46101" y="428626"/>
            <a:ext cx="11489379" cy="647700"/>
          </a:xfrm>
        </p:spPr>
        <p:txBody>
          <a:bodyPr/>
          <a:lstStyle/>
          <a:p>
            <a:r>
              <a:rPr lang="en-AU" dirty="0" smtClean="0"/>
              <a:t>The study</a:t>
            </a:r>
            <a:endParaRPr lang="en-AU" dirty="0"/>
          </a:p>
        </p:txBody>
      </p:sp>
      <p:sp>
        <p:nvSpPr>
          <p:cNvPr id="3" name="Text Placeholder 2"/>
          <p:cNvSpPr>
            <a:spLocks noGrp="1"/>
          </p:cNvSpPr>
          <p:nvPr>
            <p:ph type="body" sz="quarter" idx="11"/>
          </p:nvPr>
        </p:nvSpPr>
        <p:spPr>
          <a:xfrm>
            <a:off x="552451" y="1196545"/>
            <a:ext cx="11010900" cy="647700"/>
          </a:xfrm>
        </p:spPr>
        <p:txBody>
          <a:bodyPr/>
          <a:lstStyle/>
          <a:p>
            <a:r>
              <a:rPr lang="en-AU" sz="2400" b="0" dirty="0" smtClean="0"/>
              <a:t>Further embedding learning analytics in </a:t>
            </a:r>
            <a:br>
              <a:rPr lang="en-AU" sz="2400" b="0" dirty="0" smtClean="0"/>
            </a:br>
            <a:r>
              <a:rPr lang="en-AU" sz="2400" b="0" i="1" kern="1200" dirty="0" smtClean="0"/>
              <a:t>Future </a:t>
            </a:r>
            <a:r>
              <a:rPr lang="en-AU" sz="2400" b="0" i="1" kern="1200" dirty="0"/>
              <a:t>Ideas: Information and the </a:t>
            </a:r>
            <a:r>
              <a:rPr lang="en-AU" sz="2400" b="0" i="1" kern="1200" dirty="0" smtClean="0"/>
              <a:t>Internet:</a:t>
            </a:r>
            <a:endParaRPr lang="en-AU" sz="2400" b="0" kern="1200" dirty="0" smtClean="0"/>
          </a:p>
          <a:p>
            <a:pPr marL="457200" indent="-457200">
              <a:buFont typeface="Arial" panose="020B0604020202020204" pitchFamily="34" charset="0"/>
              <a:buChar char="•"/>
            </a:pPr>
            <a:r>
              <a:rPr lang="en-AU" sz="2400" b="0" kern="1200" dirty="0" smtClean="0"/>
              <a:t>Specifically Quantext</a:t>
            </a:r>
          </a:p>
          <a:p>
            <a:pPr marL="457200" indent="-457200">
              <a:buFont typeface="Arial" panose="020B0604020202020204" pitchFamily="34" charset="0"/>
              <a:buChar char="•"/>
            </a:pPr>
            <a:r>
              <a:rPr lang="en-AU" sz="2400" b="0" kern="1200" dirty="0" smtClean="0"/>
              <a:t>Supported by Learning Catalytics</a:t>
            </a:r>
          </a:p>
          <a:p>
            <a:endParaRPr lang="en-AU" sz="2400" b="0" kern="1200" dirty="0" smtClean="0"/>
          </a:p>
          <a:p>
            <a:r>
              <a:rPr lang="en-AU" sz="2400" b="0" kern="1200" dirty="0" smtClean="0"/>
              <a:t>Goals:</a:t>
            </a:r>
          </a:p>
          <a:p>
            <a:pPr marL="342900" indent="-342900">
              <a:buFont typeface="Arial" panose="020B0604020202020204" pitchFamily="34" charset="0"/>
              <a:buChar char="•"/>
            </a:pPr>
            <a:r>
              <a:rPr lang="en-AU" sz="2400" b="0" kern="1200" dirty="0" smtClean="0"/>
              <a:t>To </a:t>
            </a:r>
            <a:r>
              <a:rPr lang="en-AU" sz="2400" b="0" kern="1200" dirty="0"/>
              <a:t>better understand student interests and concerns</a:t>
            </a:r>
            <a:r>
              <a:rPr lang="en-AU" sz="2400" b="0" i="1" kern="1200" dirty="0" smtClean="0"/>
              <a:t>.</a:t>
            </a:r>
          </a:p>
          <a:p>
            <a:pPr marL="342900" indent="-342900">
              <a:buFont typeface="Arial" panose="020B0604020202020204" pitchFamily="34" charset="0"/>
              <a:buChar char="•"/>
            </a:pPr>
            <a:r>
              <a:rPr lang="en-AU" sz="2400" b="0" kern="1200" dirty="0" smtClean="0"/>
              <a:t>To design more meaningful assessments, particularly team work.</a:t>
            </a:r>
          </a:p>
          <a:p>
            <a:pPr marL="342900" indent="-342900">
              <a:buFont typeface="Arial" panose="020B0604020202020204" pitchFamily="34" charset="0"/>
              <a:buChar char="•"/>
            </a:pPr>
            <a:r>
              <a:rPr lang="en-AU" sz="2400" b="0" kern="1200" dirty="0" smtClean="0"/>
              <a:t>To support students to build transferable 21</a:t>
            </a:r>
            <a:r>
              <a:rPr lang="en-AU" sz="2400" b="0" kern="1200" baseline="30000" dirty="0" smtClean="0"/>
              <a:t>st</a:t>
            </a:r>
            <a:r>
              <a:rPr lang="en-AU" sz="2400" b="0" kern="1200" dirty="0" smtClean="0"/>
              <a:t> Century skills. </a:t>
            </a:r>
          </a:p>
        </p:txBody>
      </p:sp>
      <p:pic>
        <p:nvPicPr>
          <p:cNvPr id="4" name="Picture 3">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40080" y="1295401"/>
            <a:ext cx="3557512" cy="2057399"/>
          </a:xfrm>
          <a:prstGeom prst="rect">
            <a:avLst/>
          </a:prstGeom>
        </p:spPr>
      </p:pic>
    </p:spTree>
    <p:extLst>
      <p:ext uri="{BB962C8B-B14F-4D97-AF65-F5344CB8AC3E}">
        <p14:creationId xmlns:p14="http://schemas.microsoft.com/office/powerpoint/2010/main" val="64702457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smtClean="0"/>
              <a:t>Introducing students to analytics</a:t>
            </a:r>
            <a:endParaRPr lang="en-AU" dirty="0"/>
          </a:p>
        </p:txBody>
      </p:sp>
      <p:sp>
        <p:nvSpPr>
          <p:cNvPr id="3" name="Text Placeholder 2"/>
          <p:cNvSpPr>
            <a:spLocks noGrp="1"/>
          </p:cNvSpPr>
          <p:nvPr>
            <p:ph type="body" sz="quarter" idx="11"/>
          </p:nvPr>
        </p:nvSpPr>
        <p:spPr>
          <a:xfrm>
            <a:off x="546102" y="1367985"/>
            <a:ext cx="10340201" cy="647700"/>
          </a:xfrm>
        </p:spPr>
        <p:txBody>
          <a:bodyPr/>
          <a:lstStyle/>
          <a:p>
            <a:pPr marL="457200" indent="-457200">
              <a:buFont typeface="Arial" panose="020B0604020202020204" pitchFamily="34" charset="0"/>
              <a:buChar char="•"/>
            </a:pPr>
            <a:r>
              <a:rPr lang="en-AU" sz="2400" b="0" dirty="0" smtClean="0"/>
              <a:t>Quantext questions delivered in weeks 1 and 2 in lecture and online. Responses analysed and themes generated.</a:t>
            </a:r>
          </a:p>
          <a:p>
            <a:pPr marL="457200" indent="-457200">
              <a:buFont typeface="Arial" panose="020B0604020202020204" pitchFamily="34" charset="0"/>
              <a:buChar char="•"/>
            </a:pPr>
            <a:r>
              <a:rPr lang="en-AU" sz="2400" b="0" dirty="0" smtClean="0"/>
              <a:t>Team-based assessment in tutes on weekly readings in weeks </a:t>
            </a:r>
            <a:r>
              <a:rPr lang="en-AU" sz="2400" b="0" dirty="0"/>
              <a:t>1 to </a:t>
            </a:r>
            <a:r>
              <a:rPr lang="en-AU" sz="2400" b="0" dirty="0" smtClean="0"/>
              <a:t>4. </a:t>
            </a:r>
            <a:endParaRPr lang="en-AU" dirty="0" smtClean="0"/>
          </a:p>
          <a:p>
            <a:endParaRPr lang="en-AU" dirty="0"/>
          </a:p>
        </p:txBody>
      </p:sp>
      <p:pic>
        <p:nvPicPr>
          <p:cNvPr id="4" name="Picture 9" descr="A person sitting at a table&#10;&#10;Description generated with very high confidence">
            <a:extLst>
              <a:ext uri="{FF2B5EF4-FFF2-40B4-BE49-F238E27FC236}">
                <a16:creationId xmlns:a16="http://schemas.microsoft.com/office/drawing/2014/main" id="{7A115933-27B4-4597-9888-9ED3FD211A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1563" y="2812435"/>
            <a:ext cx="3016369" cy="2015705"/>
          </a:xfrm>
          <a:prstGeom prst="rect">
            <a:avLst/>
          </a:prstGeom>
        </p:spPr>
      </p:pic>
      <p:pic>
        <p:nvPicPr>
          <p:cNvPr id="5" name="Picture 11" descr="A group of people sitting in a chair&#10;&#10;Description generated with very high confidence">
            <a:extLst>
              <a:ext uri="{FF2B5EF4-FFF2-40B4-BE49-F238E27FC236}">
                <a16:creationId xmlns:a16="http://schemas.microsoft.com/office/drawing/2014/main" id="{5D071960-5E6F-4485-9E1E-E49E1C8816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1953" y="2823363"/>
            <a:ext cx="3015049" cy="2010033"/>
          </a:xfrm>
          <a:prstGeom prst="rect">
            <a:avLst/>
          </a:prstGeom>
        </p:spPr>
      </p:pic>
      <p:pic>
        <p:nvPicPr>
          <p:cNvPr id="6" name="Picture 5" descr="A person wearing a hat and glasses&#10;&#10;Description generated with very high confidence">
            <a:extLst>
              <a:ext uri="{FF2B5EF4-FFF2-40B4-BE49-F238E27FC236}">
                <a16:creationId xmlns:a16="http://schemas.microsoft.com/office/drawing/2014/main" id="{D2446BA4-909B-4567-8F9E-3688F72D31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6102" y="2812435"/>
            <a:ext cx="3031441" cy="2020961"/>
          </a:xfrm>
          <a:prstGeom prst="rect">
            <a:avLst/>
          </a:prstGeom>
        </p:spPr>
      </p:pic>
    </p:spTree>
    <p:extLst>
      <p:ext uri="{BB962C8B-B14F-4D97-AF65-F5344CB8AC3E}">
        <p14:creationId xmlns:p14="http://schemas.microsoft.com/office/powerpoint/2010/main" val="407040132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dirty="0" smtClean="0"/>
              <a:t>Team-based Assessment using </a:t>
            </a:r>
            <a:br>
              <a:rPr lang="en-AU" dirty="0" smtClean="0"/>
            </a:br>
            <a:r>
              <a:rPr lang="en-AU" dirty="0" smtClean="0"/>
              <a:t>Learning Catalytics</a:t>
            </a:r>
            <a:endParaRPr lang="en-AU" dirty="0"/>
          </a:p>
        </p:txBody>
      </p:sp>
      <p:sp>
        <p:nvSpPr>
          <p:cNvPr id="8" name="Rectangle 7"/>
          <p:cNvSpPr/>
          <p:nvPr/>
        </p:nvSpPr>
        <p:spPr bwMode="auto">
          <a:xfrm>
            <a:off x="0" y="1772047"/>
            <a:ext cx="12192000" cy="527136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AU" sz="2400" b="0" i="0" u="none" strike="noStrike" cap="none" normalizeH="0" baseline="0" dirty="0" smtClean="0">
              <a:ln>
                <a:noFill/>
              </a:ln>
              <a:solidFill>
                <a:schemeClr val="tx1"/>
              </a:solidFill>
              <a:effectLst/>
              <a:latin typeface="Arial" charset="0"/>
              <a:cs typeface="Arial"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3662" y="4012557"/>
            <a:ext cx="10577411" cy="2894871"/>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32905" y="1807111"/>
            <a:ext cx="10624097" cy="2291945"/>
          </a:xfrm>
          <a:prstGeom prst="rect">
            <a:avLst/>
          </a:prstGeom>
        </p:spPr>
      </p:pic>
    </p:spTree>
    <p:extLst>
      <p:ext uri="{BB962C8B-B14F-4D97-AF65-F5344CB8AC3E}">
        <p14:creationId xmlns:p14="http://schemas.microsoft.com/office/powerpoint/2010/main" val="3076096549"/>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2330</TotalTime>
  <Words>509</Words>
  <Application>Microsoft Office PowerPoint</Application>
  <PresentationFormat>Widescreen</PresentationFormat>
  <Paragraphs>152</Paragraphs>
  <Slides>20</Slides>
  <Notes>14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20</vt:i4>
      </vt:variant>
    </vt:vector>
  </HeadingPairs>
  <TitlesOfParts>
    <vt:vector size="29" baseType="lpstr">
      <vt:lpstr>MS PGothic</vt:lpstr>
      <vt:lpstr>-apple-system</vt:lpstr>
      <vt:lpstr>Arial</vt:lpstr>
      <vt:lpstr>Calibri</vt:lpstr>
      <vt:lpstr>Calibri Light</vt:lpstr>
      <vt:lpstr>Helvetica</vt:lpstr>
      <vt:lpstr>MS Mincho</vt:lpstr>
      <vt:lpstr>Blank Presentation</vt:lpstr>
      <vt:lpstr>Office Theme</vt:lpstr>
      <vt:lpstr>Learning analytics to promote deep learning: framing information literacy assessment around student interests in enabling education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Where to begin?  What problem to solve?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South Australia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Stokes</dc:creator>
  <cp:lastModifiedBy>Rae Trewartha</cp:lastModifiedBy>
  <cp:revision>68</cp:revision>
  <cp:lastPrinted>2018-11-07T08:00:14Z</cp:lastPrinted>
  <dcterms:created xsi:type="dcterms:W3CDTF">2018-11-06T10:43:01Z</dcterms:created>
  <dcterms:modified xsi:type="dcterms:W3CDTF">2018-11-26T19:51:39Z</dcterms:modified>
</cp:coreProperties>
</file>