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341" r:id="rId4"/>
    <p:sldId id="340" r:id="rId5"/>
    <p:sldId id="267" r:id="rId6"/>
    <p:sldId id="328" r:id="rId7"/>
    <p:sldId id="327" r:id="rId8"/>
    <p:sldId id="329" r:id="rId9"/>
    <p:sldId id="330" r:id="rId10"/>
    <p:sldId id="344" r:id="rId11"/>
    <p:sldId id="343" r:id="rId12"/>
    <p:sldId id="334" r:id="rId13"/>
    <p:sldId id="331" r:id="rId14"/>
    <p:sldId id="339" r:id="rId15"/>
    <p:sldId id="335" r:id="rId16"/>
    <p:sldId id="336" r:id="rId17"/>
    <p:sldId id="345" r:id="rId18"/>
    <p:sldId id="319" r:id="rId19"/>
    <p:sldId id="337" r:id="rId20"/>
    <p:sldId id="342" r:id="rId21"/>
  </p:sldIdLst>
  <p:sldSz cx="9144000" cy="6858000" type="screen4x3"/>
  <p:notesSz cx="6669088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22D"/>
    <a:srgbClr val="333333"/>
    <a:srgbClr val="66FF33"/>
    <a:srgbClr val="818A8F"/>
    <a:srgbClr val="6A288A"/>
    <a:srgbClr val="BF5B1F"/>
    <a:srgbClr val="D40E8C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/>
    <p:restoredTop sz="80894" autoAdjust="0"/>
  </p:normalViewPr>
  <p:slideViewPr>
    <p:cSldViewPr>
      <p:cViewPr varScale="1">
        <p:scale>
          <a:sx n="61" d="100"/>
          <a:sy n="61" d="100"/>
        </p:scale>
        <p:origin x="58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20ACA-11D9-49F4-AE0C-566EF51391CB}" type="datetimeFigureOut">
              <a:rPr lang="en-AU" smtClean="0"/>
              <a:pPr/>
              <a:t>27/11/2018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A2032-EEF2-400E-940E-F6AFAED1662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409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73FF1-6658-4E0B-A8B1-4012D040879E}" type="datetimeFigureOut">
              <a:rPr lang="en-AU" smtClean="0"/>
              <a:t>27/11/2018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B14FB-0BC7-431E-977C-4541077AF00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1908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B14FB-0BC7-431E-977C-4541077AF00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9621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7043D-CE3C-7149-8CC9-EC40FA73E2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40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7043D-CE3C-7149-8CC9-EC40FA73E29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905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B14FB-0BC7-431E-977C-4541077AF005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9768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7043D-CE3C-7149-8CC9-EC40FA73E29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95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7043D-CE3C-7149-8CC9-EC40FA73E29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603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from Africa</a:t>
            </a:r>
            <a:r>
              <a:rPr lang="en-US" baseline="0" dirty="0" smtClean="0"/>
              <a:t> including Congo, Sudan, Tanzania, Kenya, Uganda, Rwanda, Sierra Leone; then NZ/Pacifica students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B14FB-0BC7-431E-977C-4541077AF005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3132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8113" y="1844675"/>
            <a:ext cx="7735887" cy="138588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17638" y="3995738"/>
            <a:ext cx="7239000" cy="914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0"/>
            <a:ext cx="2057400" cy="55991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019800" cy="55991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165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400"/>
            </a:lvl1pPr>
          </a:lstStyle>
          <a:p>
            <a:pPr marL="0" fontAlgn="auto">
              <a:spcAft>
                <a:spcPts val="0"/>
              </a:spcAft>
              <a:buFontTx/>
              <a:buNone/>
              <a:defRPr/>
            </a:pPr>
            <a:r>
              <a:rPr lang="en-AU" b="1" dirty="0">
                <a:solidFill>
                  <a:schemeClr val="accent1">
                    <a:lumMod val="10000"/>
                  </a:schemeClr>
                </a:solidFill>
              </a:rPr>
              <a:t>Heading</a:t>
            </a:r>
            <a:r>
              <a:rPr lang="en-AU" b="0" dirty="0">
                <a:solidFill>
                  <a:srgbClr val="FFFF00"/>
                </a:solidFill>
              </a:rPr>
              <a:t/>
            </a:r>
            <a:br>
              <a:rPr lang="en-AU" b="0" dirty="0">
                <a:solidFill>
                  <a:srgbClr val="FFFF00"/>
                </a:solidFill>
              </a:rPr>
            </a:br>
            <a:r>
              <a:rPr lang="en-AU" dirty="0"/>
              <a:t>Body text.</a:t>
            </a:r>
            <a:r>
              <a:rPr lang="en-AU" dirty="0">
                <a:solidFill>
                  <a:srgbClr val="FFFF00"/>
                </a:solidFill>
              </a:rPr>
              <a:t>  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en-AU" dirty="0"/>
          </a:p>
          <a:p>
            <a:pPr fontAlgn="auto">
              <a:spcAft>
                <a:spcPts val="0"/>
              </a:spcAft>
              <a:defRPr/>
            </a:pPr>
            <a:r>
              <a:rPr lang="en-AU" sz="2400" dirty="0"/>
              <a:t>Dot points</a:t>
            </a:r>
          </a:p>
          <a:p>
            <a:pPr fontAlgn="auto">
              <a:spcAft>
                <a:spcPts val="0"/>
              </a:spcAft>
              <a:defRPr/>
            </a:pPr>
            <a:r>
              <a:rPr lang="en-AU" sz="2400" dirty="0"/>
              <a:t>Dot points</a:t>
            </a:r>
          </a:p>
          <a:p>
            <a:pPr fontAlgn="auto">
              <a:spcAft>
                <a:spcPts val="0"/>
              </a:spcAft>
              <a:defRPr/>
            </a:pPr>
            <a:r>
              <a:rPr lang="en-AU" sz="2400" dirty="0"/>
              <a:t>Dot points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843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229600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43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fontAlgn="auto">
              <a:spcAft>
                <a:spcPts val="0"/>
              </a:spcAft>
              <a:buFontTx/>
              <a:buNone/>
              <a:defRPr/>
            </a:pPr>
            <a:r>
              <a:rPr lang="en-AU" b="1" dirty="0">
                <a:solidFill>
                  <a:schemeClr val="accent1">
                    <a:lumMod val="10000"/>
                  </a:schemeClr>
                </a:solidFill>
              </a:rPr>
              <a:t>Heading</a:t>
            </a:r>
            <a:endParaRPr lang="en-AU" dirty="0">
              <a:solidFill>
                <a:srgbClr val="FFFF00"/>
              </a:solidFill>
            </a:endParaRPr>
          </a:p>
          <a:p>
            <a:pPr marL="0" fontAlgn="auto">
              <a:spcAft>
                <a:spcPts val="0"/>
              </a:spcAft>
              <a:buFontTx/>
              <a:buNone/>
              <a:defRPr/>
            </a:pPr>
            <a:r>
              <a:rPr lang="en-AU" dirty="0"/>
              <a:t>Body text.</a:t>
            </a:r>
            <a:r>
              <a:rPr lang="en-AU" dirty="0">
                <a:solidFill>
                  <a:srgbClr val="FFFF00"/>
                </a:solidFill>
              </a:rPr>
              <a:t>  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en-AU" dirty="0"/>
          </a:p>
          <a:p>
            <a:pPr fontAlgn="auto">
              <a:spcAft>
                <a:spcPts val="0"/>
              </a:spcAft>
              <a:defRPr/>
            </a:pPr>
            <a:r>
              <a:rPr lang="en-AU" sz="2400" dirty="0"/>
              <a:t>Dot points</a:t>
            </a:r>
          </a:p>
          <a:p>
            <a:pPr fontAlgn="auto">
              <a:spcAft>
                <a:spcPts val="0"/>
              </a:spcAft>
              <a:defRPr/>
            </a:pPr>
            <a:r>
              <a:rPr lang="en-AU" sz="2400" dirty="0"/>
              <a:t>Dot points</a:t>
            </a:r>
          </a:p>
          <a:p>
            <a:pPr fontAlgn="auto">
              <a:spcAft>
                <a:spcPts val="0"/>
              </a:spcAft>
              <a:defRPr/>
            </a:pPr>
            <a:r>
              <a:rPr lang="en-AU" sz="2400" dirty="0"/>
              <a:t>Dot points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4">
              <a:lumMod val="10000"/>
            </a:schemeClr>
          </a:solidFill>
          <a:effectLst/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B20A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B20A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B20A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B20A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B20A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B20A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B20A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B20A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2CE50"/>
        </a:buClr>
        <a:buSzPct val="80000"/>
        <a:buFont typeface="Wingdings" pitchFamily="2" charset="2"/>
        <a:buChar char="n"/>
        <a:defRPr sz="3200">
          <a:solidFill>
            <a:srgbClr val="333333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33333"/>
        </a:buClr>
        <a:buSzPct val="65000"/>
        <a:buFont typeface="Wingdings" pitchFamily="2" charset="2"/>
        <a:buChar char="n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SzPct val="5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SzPct val="4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SzPct val="4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SzPct val="4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SzPct val="4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808080"/>
        </a:buClr>
        <a:buSzPct val="4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636912"/>
            <a:ext cx="7897985" cy="864096"/>
          </a:xfrm>
        </p:spPr>
        <p:txBody>
          <a:bodyPr>
            <a:noAutofit/>
          </a:bodyPr>
          <a:lstStyle/>
          <a:p>
            <a:pPr marL="0" indent="0"/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1988840"/>
            <a:ext cx="8856984" cy="2808312"/>
          </a:xfrm>
        </p:spPr>
        <p:txBody>
          <a:bodyPr/>
          <a:lstStyle/>
          <a:p>
            <a:endParaRPr lang="en-AU" sz="3200" b="1" dirty="0"/>
          </a:p>
          <a:p>
            <a:pPr algn="ctr"/>
            <a:r>
              <a:rPr lang="en-AU" sz="3200" b="1" dirty="0"/>
              <a:t>“</a:t>
            </a:r>
            <a:r>
              <a:rPr lang="en-AU" sz="3200" b="1" i="1" dirty="0"/>
              <a:t>You can be good </a:t>
            </a:r>
            <a:r>
              <a:rPr lang="en-AU" sz="3200" b="1" i="1" dirty="0" smtClean="0"/>
              <a:t>enough… </a:t>
            </a:r>
            <a:r>
              <a:rPr lang="en-AU" sz="3200" b="1" i="1" dirty="0"/>
              <a:t>y</a:t>
            </a:r>
            <a:r>
              <a:rPr lang="en-AU" sz="3200" b="1" i="1" dirty="0" smtClean="0"/>
              <a:t>ou </a:t>
            </a:r>
            <a:r>
              <a:rPr lang="en-AU" sz="3200" b="1" i="1" dirty="0"/>
              <a:t>can be great!</a:t>
            </a:r>
            <a:r>
              <a:rPr lang="en-AU" sz="3200" b="1" dirty="0"/>
              <a:t>” </a:t>
            </a:r>
          </a:p>
          <a:p>
            <a:pPr algn="ctr"/>
            <a:r>
              <a:rPr lang="en-AU" sz="3200" b="1" dirty="0"/>
              <a:t> Defining the needs of CALD students in an Accelerated Entry Pathway Program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  <a:p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3131840" y="5517232"/>
            <a:ext cx="6012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err="1"/>
              <a:t>Tatra</a:t>
            </a:r>
            <a:r>
              <a:rPr lang="en-US" dirty="0"/>
              <a:t> </a:t>
            </a:r>
            <a:r>
              <a:rPr lang="en-US" dirty="0" err="1" smtClean="0"/>
              <a:t>Palfery</a:t>
            </a:r>
            <a:r>
              <a:rPr lang="en-US" dirty="0" smtClean="0"/>
              <a:t>, </a:t>
            </a:r>
            <a:r>
              <a:rPr lang="en-US" dirty="0" err="1" smtClean="0"/>
              <a:t>Heejin</a:t>
            </a:r>
            <a:r>
              <a:rPr lang="en-US" dirty="0" smtClean="0"/>
              <a:t> Chang</a:t>
            </a:r>
            <a:r>
              <a:rPr lang="en-US" smtClean="0"/>
              <a:t>, &amp; Daniel </a:t>
            </a:r>
            <a:r>
              <a:rPr lang="en-US" dirty="0" smtClean="0"/>
              <a:t>Crane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Funding for AEPP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7772400" cy="4114800"/>
          </a:xfrm>
        </p:spPr>
        <p:txBody>
          <a:bodyPr/>
          <a:lstStyle/>
          <a:p>
            <a:pPr marL="342900" lvl="1" indent="-342900">
              <a:buClr>
                <a:srgbClr val="F2CE50"/>
              </a:buClr>
              <a:buSzPct val="80000"/>
            </a:pPr>
            <a:r>
              <a:rPr lang="en-US" dirty="0" smtClean="0"/>
              <a:t>Higher Education Pathway Program (HEPP) Funding (2012 [N=20]</a:t>
            </a:r>
            <a:r>
              <a:rPr lang="en-US" dirty="0" smtClean="0">
                <a:sym typeface="Wingdings"/>
              </a:rPr>
              <a:t>present [N=~200])</a:t>
            </a:r>
          </a:p>
          <a:p>
            <a:pPr marL="342900" lvl="1" indent="-342900">
              <a:buClr>
                <a:srgbClr val="F2CE50"/>
              </a:buClr>
              <a:buSzPct val="80000"/>
            </a:pPr>
            <a:endParaRPr lang="en-US" dirty="0" smtClean="0"/>
          </a:p>
          <a:p>
            <a:pPr lvl="1"/>
            <a:r>
              <a:rPr lang="en-US" dirty="0" smtClean="0"/>
              <a:t>Federal government funding</a:t>
            </a:r>
          </a:p>
          <a:p>
            <a:pPr lvl="1"/>
            <a:r>
              <a:rPr lang="en-US" dirty="0" smtClean="0"/>
              <a:t>Targets: first in family, low SES, under-represented youth, CALD background…</a:t>
            </a:r>
          </a:p>
          <a:p>
            <a:pPr lvl="1"/>
            <a:r>
              <a:rPr lang="en-US" dirty="0" smtClean="0"/>
              <a:t>Covers the entire cost of teaching, materials, food, and residential housing for students who attend in Toowoomba from rural and regional areas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79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Youth statistics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CALD/NESB Students in AEPP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2018</a:t>
            </a:r>
          </a:p>
          <a:p>
            <a:r>
              <a:rPr lang="en-US" dirty="0" smtClean="0"/>
              <a:t>28% from CALD (27% NESB) background</a:t>
            </a:r>
          </a:p>
          <a:p>
            <a:endParaRPr lang="en-US" dirty="0"/>
          </a:p>
          <a:p>
            <a:r>
              <a:rPr lang="en-US" dirty="0" smtClean="0"/>
              <a:t>2017 (NESB)</a:t>
            </a:r>
          </a:p>
          <a:p>
            <a:r>
              <a:rPr lang="en-US" dirty="0" smtClean="0"/>
              <a:t>30%</a:t>
            </a:r>
          </a:p>
          <a:p>
            <a:endParaRPr lang="en-US" dirty="0"/>
          </a:p>
          <a:p>
            <a:r>
              <a:rPr lang="en-US" dirty="0" smtClean="0"/>
              <a:t>2016</a:t>
            </a:r>
          </a:p>
          <a:p>
            <a:r>
              <a:rPr lang="en-US" dirty="0" smtClean="0"/>
              <a:t>25% (NESB)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CALD Youth in Australia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2014</a:t>
            </a:r>
          </a:p>
          <a:p>
            <a:r>
              <a:rPr lang="en-US" dirty="0" smtClean="0"/>
              <a:t>27% from CALD background</a:t>
            </a:r>
            <a:endParaRPr lang="en-US" dirty="0"/>
          </a:p>
        </p:txBody>
      </p:sp>
      <p:pic>
        <p:nvPicPr>
          <p:cNvPr id="7" name="Picture 6" descr="0_0_1800_1200_w1200_h678_fmax.jpg (1017Ã678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01008"/>
            <a:ext cx="5868144" cy="33569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182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43300" y="1587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7846" y="764704"/>
            <a:ext cx="7216522" cy="9720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>
                <a:ln>
                  <a:noFill/>
                </a:ln>
                <a:solidFill>
                  <a:srgbClr val="EC6C1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AEPP Results </a:t>
            </a:r>
            <a:r>
              <a:rPr kumimoji="0" lang="en-A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C6C1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2017-2018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rgbClr val="EC6C1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67544" y="1587500"/>
            <a:ext cx="8064896" cy="50098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8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Wingdings" pitchFamily="2" charset="2"/>
              <a:buChar char="§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24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400" dirty="0"/>
              <a:t>Describe first- and second-generation individuals, </a:t>
            </a:r>
            <a:endParaRPr lang="en-AU" sz="2400" b="0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b="0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here by the former are those born overseas and the latter have parents born born overseas (National Medical Health and Medical Research Council, 2005).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Do not speak English as their primary language.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Identified on the basis of language, religion, or culture of origin (Khoo &amp; Lucas, 2001)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5C0FE5-8D87-0943-BF7A-727BC3EAD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7500"/>
            <a:ext cx="9144000" cy="47756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757" y="1916832"/>
            <a:ext cx="9020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Blue=</a:t>
            </a:r>
            <a:r>
              <a:rPr lang="en-US" sz="1600" dirty="0" err="1" smtClean="0">
                <a:solidFill>
                  <a:schemeClr val="bg1"/>
                </a:solidFill>
              </a:rPr>
              <a:t>TransitionNESB</a:t>
            </a:r>
            <a:r>
              <a:rPr lang="en-US" sz="1600" dirty="0" smtClean="0">
                <a:solidFill>
                  <a:schemeClr val="bg1"/>
                </a:solidFill>
              </a:rPr>
              <a:t>; </a:t>
            </a:r>
            <a:r>
              <a:rPr lang="en-US" sz="1600" dirty="0" smtClean="0">
                <a:solidFill>
                  <a:srgbClr val="FF6600"/>
                </a:solidFill>
              </a:rPr>
              <a:t>Orange=Literacies NESB; 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Gray=Transition </a:t>
            </a:r>
            <a:r>
              <a:rPr lang="en-US" sz="1600" dirty="0" err="1" smtClean="0">
                <a:solidFill>
                  <a:schemeClr val="tx1">
                    <a:lumMod val="50000"/>
                  </a:schemeClr>
                </a:solidFill>
              </a:rPr>
              <a:t>nonNESB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</a:rPr>
              <a:t>; </a:t>
            </a:r>
            <a:r>
              <a:rPr lang="en-US" sz="1600" dirty="0" smtClean="0">
                <a:solidFill>
                  <a:schemeClr val="tx2"/>
                </a:solidFill>
              </a:rPr>
              <a:t>Yellow: Literacies </a:t>
            </a:r>
            <a:r>
              <a:rPr lang="en-US" sz="1600" dirty="0" err="1" smtClean="0">
                <a:solidFill>
                  <a:schemeClr val="tx2"/>
                </a:solidFill>
              </a:rPr>
              <a:t>nonNESB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74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23FAC-3825-464F-9F3A-6F2F446A6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0"/>
            <a:ext cx="8134672" cy="900113"/>
          </a:xfrm>
        </p:spPr>
        <p:txBody>
          <a:bodyPr/>
          <a:lstStyle/>
          <a:p>
            <a:pPr algn="ctr"/>
            <a:r>
              <a:rPr lang="en-AU" sz="3200" kern="1200" dirty="0">
                <a:solidFill>
                  <a:srgbClr val="EC6C10"/>
                </a:solidFill>
                <a:latin typeface="Verdana"/>
              </a:rPr>
              <a:t/>
            </a:r>
            <a:br>
              <a:rPr lang="en-AU" sz="3200" kern="1200" dirty="0">
                <a:solidFill>
                  <a:srgbClr val="EC6C10"/>
                </a:solidFill>
                <a:latin typeface="Verdana"/>
              </a:rPr>
            </a:br>
            <a:r>
              <a:rPr lang="en-AU" sz="3200" kern="1200" dirty="0">
                <a:solidFill>
                  <a:srgbClr val="EC6C10"/>
                </a:solidFill>
                <a:latin typeface="Verdana"/>
              </a:rPr>
              <a:t> Qualitative Survey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B60FA-EE07-2E42-82B9-5D11EBCAD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Students are primarily interested in entering: nursing, education, international law, </a:t>
            </a:r>
            <a:r>
              <a:rPr lang="en-US" dirty="0" smtClean="0"/>
              <a:t>civil engineering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m</a:t>
            </a:r>
            <a:r>
              <a:rPr lang="en-US" dirty="0" smtClean="0"/>
              <a:t>edicine</a:t>
            </a:r>
            <a:endParaRPr lang="en-US" dirty="0"/>
          </a:p>
          <a:p>
            <a:r>
              <a:rPr lang="en-AU" dirty="0" smtClean="0"/>
              <a:t>“</a:t>
            </a:r>
            <a:r>
              <a:rPr lang="en-AU" i="1" dirty="0" smtClean="0"/>
              <a:t>Because </a:t>
            </a:r>
            <a:r>
              <a:rPr lang="en-AU" i="1" dirty="0"/>
              <a:t>of the </a:t>
            </a:r>
            <a:r>
              <a:rPr lang="en-AU" i="1" dirty="0">
                <a:solidFill>
                  <a:srgbClr val="FF0000"/>
                </a:solidFill>
              </a:rPr>
              <a:t>language</a:t>
            </a:r>
            <a:r>
              <a:rPr lang="en-AU" i="1" dirty="0"/>
              <a:t> I had only come to Australia and English a bit </a:t>
            </a:r>
            <a:r>
              <a:rPr lang="en-AU" i="1" dirty="0" smtClean="0"/>
              <a:t>difficult</a:t>
            </a:r>
            <a:r>
              <a:rPr lang="en-AU" dirty="0" smtClean="0"/>
              <a:t>”.</a:t>
            </a:r>
            <a:endParaRPr lang="en-AU" dirty="0"/>
          </a:p>
          <a:p>
            <a:r>
              <a:rPr lang="en-AU" dirty="0" smtClean="0"/>
              <a:t>“</a:t>
            </a:r>
            <a:r>
              <a:rPr lang="en-AU" i="1" dirty="0" smtClean="0"/>
              <a:t>I </a:t>
            </a:r>
            <a:r>
              <a:rPr lang="en-AU" i="1" dirty="0"/>
              <a:t>am very hard working, and I come from </a:t>
            </a:r>
            <a:r>
              <a:rPr lang="en-AU" i="1" dirty="0">
                <a:solidFill>
                  <a:srgbClr val="FF0000"/>
                </a:solidFill>
              </a:rPr>
              <a:t>a culture background</a:t>
            </a:r>
            <a:r>
              <a:rPr lang="en-AU" i="1" dirty="0"/>
              <a:t> where girls do everything in the house, so it will be </a:t>
            </a:r>
            <a:r>
              <a:rPr lang="en-AU" i="1" dirty="0" smtClean="0"/>
              <a:t>challenging</a:t>
            </a:r>
            <a:r>
              <a:rPr lang="en-AU" dirty="0" smtClean="0"/>
              <a:t>”.</a:t>
            </a:r>
            <a:endParaRPr lang="en-AU" dirty="0"/>
          </a:p>
          <a:p>
            <a:r>
              <a:rPr lang="en-AU" dirty="0" smtClean="0"/>
              <a:t>“</a:t>
            </a:r>
            <a:r>
              <a:rPr lang="en-AU" i="1" dirty="0" smtClean="0"/>
              <a:t>I </a:t>
            </a:r>
            <a:r>
              <a:rPr lang="en-AU" i="1" dirty="0"/>
              <a:t>couldn't really understand the teacher as he had a </a:t>
            </a:r>
            <a:r>
              <a:rPr lang="en-AU" i="1" dirty="0">
                <a:solidFill>
                  <a:srgbClr val="FF0000"/>
                </a:solidFill>
              </a:rPr>
              <a:t>strong </a:t>
            </a:r>
            <a:r>
              <a:rPr lang="en-AU" i="1" dirty="0" smtClean="0">
                <a:solidFill>
                  <a:srgbClr val="FF0000"/>
                </a:solidFill>
              </a:rPr>
              <a:t>accent</a:t>
            </a:r>
            <a:r>
              <a:rPr lang="en-AU" dirty="0" smtClean="0">
                <a:solidFill>
                  <a:srgbClr val="FF0000"/>
                </a:solidFill>
              </a:rPr>
              <a:t>”</a:t>
            </a:r>
            <a:r>
              <a:rPr lang="en-AU" dirty="0" smtClean="0"/>
              <a:t>.</a:t>
            </a:r>
            <a:endParaRPr lang="en-AU" dirty="0"/>
          </a:p>
          <a:p>
            <a:r>
              <a:rPr lang="en-AU" dirty="0" smtClean="0">
                <a:solidFill>
                  <a:srgbClr val="FF0000"/>
                </a:solidFill>
              </a:rPr>
              <a:t>“</a:t>
            </a:r>
            <a:r>
              <a:rPr lang="en-AU" i="1" dirty="0" smtClean="0">
                <a:solidFill>
                  <a:srgbClr val="FF0000"/>
                </a:solidFill>
              </a:rPr>
              <a:t>English</a:t>
            </a:r>
            <a:r>
              <a:rPr lang="en-AU" i="1" dirty="0" smtClean="0"/>
              <a:t> </a:t>
            </a:r>
            <a:r>
              <a:rPr lang="en-AU" i="1" dirty="0"/>
              <a:t>is </a:t>
            </a:r>
            <a:r>
              <a:rPr lang="en-AU" i="1" dirty="0">
                <a:solidFill>
                  <a:srgbClr val="FF0000"/>
                </a:solidFill>
              </a:rPr>
              <a:t>not</a:t>
            </a:r>
            <a:r>
              <a:rPr lang="en-AU" i="1" dirty="0"/>
              <a:t> my strongest </a:t>
            </a:r>
            <a:r>
              <a:rPr lang="en-AU" i="1" dirty="0" smtClean="0"/>
              <a:t>subject</a:t>
            </a:r>
            <a:r>
              <a:rPr lang="en-AU" dirty="0" smtClean="0"/>
              <a:t>”</a:t>
            </a:r>
            <a:endParaRPr lang="en-A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05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43300" y="1587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7846" y="188640"/>
            <a:ext cx="6120240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rgbClr val="EC6C1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67544" y="1956832"/>
            <a:ext cx="8064896" cy="46405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8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Wingdings" pitchFamily="2" charset="2"/>
              <a:buChar char="§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24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AU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1127A9-7707-3F44-B78D-E8BAD7EF0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9322" y="362955"/>
            <a:ext cx="5035006" cy="649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40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43300" y="1587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7846" y="332656"/>
            <a:ext cx="6120240" cy="1152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>
                <a:ln>
                  <a:noFill/>
                </a:ln>
                <a:solidFill>
                  <a:srgbClr val="EC6C1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AEPP to U/G Results Nov 2018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67544" y="1956832"/>
            <a:ext cx="8064896" cy="46405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8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Wingdings" pitchFamily="2" charset="2"/>
              <a:buChar char="§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24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400" dirty="0"/>
              <a:t>Describe first- and second-generation individuals, </a:t>
            </a:r>
            <a:endParaRPr lang="en-AU" sz="2400" b="0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b="0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here by the former are those born overseas and the latter have parents born born overseas (National Medical Health and Medical Research Council, 2005).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Do not speak English as their primary language.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400" dirty="0"/>
              <a:t>Identified on the basis of language, religion, or culture of origin (Khoo &amp; Lucas, 2001)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865564-6CAC-6743-8123-0E99659B1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28800"/>
            <a:ext cx="9144000" cy="47756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833" y="1988840"/>
            <a:ext cx="9100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Blue=</a:t>
            </a:r>
            <a:r>
              <a:rPr lang="en-US" sz="1600" dirty="0" err="1">
                <a:solidFill>
                  <a:schemeClr val="bg1"/>
                </a:solidFill>
              </a:rPr>
              <a:t>TransitionNESB</a:t>
            </a:r>
            <a:r>
              <a:rPr lang="en-US" sz="1600" dirty="0">
                <a:solidFill>
                  <a:schemeClr val="bg1"/>
                </a:solidFill>
              </a:rPr>
              <a:t>; </a:t>
            </a:r>
            <a:r>
              <a:rPr lang="en-US" sz="1600" dirty="0">
                <a:solidFill>
                  <a:srgbClr val="FF6600"/>
                </a:solidFill>
              </a:rPr>
              <a:t>Orange=Literacies NESB; 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Gray=Transition </a:t>
            </a:r>
            <a:r>
              <a:rPr lang="en-US" sz="1600" dirty="0" err="1">
                <a:solidFill>
                  <a:schemeClr val="tx1">
                    <a:lumMod val="50000"/>
                  </a:schemeClr>
                </a:solidFill>
              </a:rPr>
              <a:t>nonNESB</a:t>
            </a:r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; </a:t>
            </a:r>
            <a:r>
              <a:rPr lang="en-US" sz="1600" dirty="0">
                <a:solidFill>
                  <a:schemeClr val="tx2"/>
                </a:solidFill>
              </a:rPr>
              <a:t>Yellow: Literacies </a:t>
            </a:r>
            <a:r>
              <a:rPr lang="en-US" sz="1600" dirty="0" err="1">
                <a:solidFill>
                  <a:schemeClr val="tx2"/>
                </a:solidFill>
              </a:rPr>
              <a:t>nonNESB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80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5069FC3-9362-A242-8213-A6293E084BC7}"/>
              </a:ext>
            </a:extLst>
          </p:cNvPr>
          <p:cNvSpPr/>
          <p:nvPr/>
        </p:nvSpPr>
        <p:spPr>
          <a:xfrm>
            <a:off x="179512" y="2132856"/>
            <a:ext cx="8964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urier" pitchFamily="2" charset="0"/>
              </a:rPr>
              <a:t>GRADE       	HD	A	B	C	F	OTHER</a:t>
            </a:r>
          </a:p>
          <a:p>
            <a:r>
              <a:rPr lang="en-US" dirty="0">
                <a:solidFill>
                  <a:srgbClr val="000000"/>
                </a:solidFill>
                <a:latin typeface="Courier" pitchFamily="2" charset="0"/>
              </a:rPr>
              <a:t>	</a:t>
            </a:r>
          </a:p>
          <a:p>
            <a:r>
              <a:rPr lang="en-US" dirty="0">
                <a:solidFill>
                  <a:srgbClr val="000000"/>
                </a:solidFill>
                <a:latin typeface="Courier" pitchFamily="2" charset="0"/>
              </a:rPr>
              <a:t>AEP1111 NESB	2	10	10	3	1	3</a:t>
            </a:r>
          </a:p>
          <a:p>
            <a:r>
              <a:rPr lang="en-US" dirty="0">
                <a:solidFill>
                  <a:srgbClr val="000000"/>
                </a:solidFill>
                <a:latin typeface="Courier" pitchFamily="2" charset="0"/>
              </a:rPr>
              <a:t>	</a:t>
            </a:r>
          </a:p>
          <a:p>
            <a:r>
              <a:rPr lang="en-US" dirty="0">
                <a:solidFill>
                  <a:srgbClr val="000000"/>
                </a:solidFill>
                <a:latin typeface="Courier" pitchFamily="2" charset="0"/>
              </a:rPr>
              <a:t>AEP1112 NESB	0	3	7	9	5	5</a:t>
            </a:r>
          </a:p>
          <a:p>
            <a:r>
              <a:rPr lang="en-US" dirty="0">
                <a:solidFill>
                  <a:srgbClr val="000000"/>
                </a:solidFill>
                <a:latin typeface="Courier" pitchFamily="2" charset="0"/>
              </a:rPr>
              <a:t>	</a:t>
            </a:r>
          </a:p>
          <a:p>
            <a:r>
              <a:rPr lang="en-US" dirty="0">
                <a:solidFill>
                  <a:srgbClr val="000000"/>
                </a:solidFill>
                <a:latin typeface="Courier" pitchFamily="2" charset="0"/>
              </a:rPr>
              <a:t>AEP1111nonNESB	8	29	19	10	12	14</a:t>
            </a:r>
          </a:p>
          <a:p>
            <a:r>
              <a:rPr lang="en-US" dirty="0">
                <a:solidFill>
                  <a:srgbClr val="000000"/>
                </a:solidFill>
                <a:latin typeface="Courier" pitchFamily="2" charset="0"/>
              </a:rPr>
              <a:t>	</a:t>
            </a:r>
          </a:p>
          <a:p>
            <a:r>
              <a:rPr lang="en-US" dirty="0">
                <a:solidFill>
                  <a:srgbClr val="000000"/>
                </a:solidFill>
                <a:latin typeface="Courier" pitchFamily="2" charset="0"/>
              </a:rPr>
              <a:t>AEP1112nonNESB	5	9	27	14	20	23	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CCC531-02D0-DB47-9130-AEE7FABAFD8A}"/>
              </a:ext>
            </a:extLst>
          </p:cNvPr>
          <p:cNvSpPr/>
          <p:nvPr/>
        </p:nvSpPr>
        <p:spPr>
          <a:xfrm>
            <a:off x="1043608" y="764704"/>
            <a:ext cx="5814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lang="en-AU" b="1" dirty="0">
                <a:solidFill>
                  <a:srgbClr val="EC6C10"/>
                </a:solidFill>
                <a:latin typeface="Verdana"/>
              </a:rPr>
              <a:t>AEPP to U/G Results Nov 2018</a:t>
            </a:r>
          </a:p>
        </p:txBody>
      </p:sp>
    </p:spTree>
    <p:extLst>
      <p:ext uri="{BB962C8B-B14F-4D97-AF65-F5344CB8AC3E}">
        <p14:creationId xmlns:p14="http://schemas.microsoft.com/office/powerpoint/2010/main" val="387450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900113"/>
          </a:xfrm>
        </p:spPr>
        <p:txBody>
          <a:bodyPr/>
          <a:lstStyle/>
          <a:p>
            <a:r>
              <a:rPr lang="en-US" sz="2800" dirty="0" smtClean="0">
                <a:solidFill>
                  <a:srgbClr val="FF6600"/>
                </a:solidFill>
              </a:rPr>
              <a:t>Explaining the disparity in outcomes between NESB and non-NESB students</a:t>
            </a:r>
            <a:endParaRPr lang="en-US" sz="2800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more NESB students are working &gt; than 15 h/week during the program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Language</a:t>
            </a:r>
          </a:p>
          <a:p>
            <a:endParaRPr lang="en-US" dirty="0" smtClean="0"/>
          </a:p>
          <a:p>
            <a:r>
              <a:rPr lang="en-US" dirty="0" smtClean="0"/>
              <a:t>Family/other responsibilities-domestic, family business</a:t>
            </a:r>
          </a:p>
          <a:p>
            <a:endParaRPr lang="en-US" dirty="0"/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39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484313"/>
          </a:xfrm>
        </p:spPr>
        <p:txBody>
          <a:bodyPr/>
          <a:lstStyle/>
          <a:p>
            <a:r>
              <a:rPr lang="en-AU" dirty="0">
                <a:solidFill>
                  <a:schemeClr val="accent1"/>
                </a:solidFill>
              </a:rPr>
              <a:t>AEPP Demographic Data 2018-19 Cohort (as of November 26/18)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Total applications: </a:t>
            </a:r>
            <a:r>
              <a:rPr lang="en-AU" dirty="0" smtClean="0"/>
              <a:t>196</a:t>
            </a:r>
            <a:endParaRPr lang="en-AU" dirty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Identify as NESB: 49 (27%)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52 (28%) born outside Australia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 smtClean="0"/>
              <a:t>25  </a:t>
            </a:r>
            <a:r>
              <a:rPr lang="en-AU" dirty="0"/>
              <a:t>Other </a:t>
            </a:r>
            <a:r>
              <a:rPr lang="en-AU" dirty="0" smtClean="0"/>
              <a:t>Country of Birth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6093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484313"/>
          </a:xfrm>
        </p:spPr>
        <p:txBody>
          <a:bodyPr/>
          <a:lstStyle/>
          <a:p>
            <a:r>
              <a:rPr lang="en-AU" dirty="0">
                <a:solidFill>
                  <a:schemeClr val="accent1"/>
                </a:solidFill>
              </a:rPr>
              <a:t>Proposed strategies/interventions  to improve CALD student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7772400" cy="4114800"/>
          </a:xfrm>
        </p:spPr>
        <p:txBody>
          <a:bodyPr/>
          <a:lstStyle/>
          <a:p>
            <a:r>
              <a:rPr lang="en-AU" sz="2800" dirty="0"/>
              <a:t>Administer ALL test at start of program, and strongly recommend attendance at optional sessions to students who perform poorly</a:t>
            </a:r>
          </a:p>
          <a:p>
            <a:r>
              <a:rPr lang="en-AU" sz="2800" dirty="0"/>
              <a:t>Availability of additional language support in labs</a:t>
            </a:r>
          </a:p>
          <a:p>
            <a:r>
              <a:rPr lang="en-AU" sz="2800" dirty="0"/>
              <a:t>Distribute CALD students between the different classes/ study groups</a:t>
            </a:r>
          </a:p>
          <a:p>
            <a:pPr>
              <a:buFontTx/>
              <a:buChar char="-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6532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43300" y="1587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7844" y="764704"/>
            <a:ext cx="7402267" cy="119212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AU" sz="3600" dirty="0">
                <a:solidFill>
                  <a:srgbClr val="EC6C10"/>
                </a:solidFill>
                <a:latin typeface="Verdana"/>
              </a:rPr>
              <a:t>Culturally and linguistically diverse (CALD) students</a:t>
            </a:r>
            <a:endParaRPr kumimoji="0" lang="en-AU" sz="3600" b="1" i="0" u="none" strike="noStrike" kern="1200" cap="none" spc="0" normalizeH="0" baseline="0" noProof="0" dirty="0">
              <a:ln>
                <a:noFill/>
              </a:ln>
              <a:solidFill>
                <a:srgbClr val="EC6C10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11560" y="2133600"/>
            <a:ext cx="7920880" cy="32389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8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Wingdings" pitchFamily="2" charset="2"/>
              <a:buChar char="§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24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AU" sz="1800" dirty="0"/>
          </a:p>
          <a:p>
            <a:pPr lvl="2"/>
            <a:endParaRPr lang="en-AU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DE1483-B5B1-7A44-961C-7B628DCFB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277" y="3086566"/>
            <a:ext cx="3568700" cy="228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01F7BC-319F-BF46-B7B5-8CDD3B718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977" y="3753083"/>
            <a:ext cx="3636359" cy="21618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B08E5C-57A6-C84B-8DF2-88CF2C93B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9709" y="2133600"/>
            <a:ext cx="4081803" cy="207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81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1052736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dirty="0">
                <a:solidFill>
                  <a:srgbClr val="FF6600"/>
                </a:solidFill>
              </a:rPr>
              <a:t>“</a:t>
            </a:r>
            <a:r>
              <a:rPr lang="en-AU" sz="2800" b="1" i="1" dirty="0">
                <a:solidFill>
                  <a:srgbClr val="FF6600"/>
                </a:solidFill>
              </a:rPr>
              <a:t>You can be good enough… you can be great!</a:t>
            </a:r>
            <a:r>
              <a:rPr lang="en-AU" sz="2800" b="1" dirty="0">
                <a:solidFill>
                  <a:srgbClr val="FF6600"/>
                </a:solidFill>
              </a:rPr>
              <a:t>” </a:t>
            </a:r>
          </a:p>
        </p:txBody>
      </p:sp>
      <p:pic>
        <p:nvPicPr>
          <p:cNvPr id="5" name="Picture 4" descr="sqstock1217_kf_3251.ashx (750Ã450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345510" cy="38793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15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3300" y="1587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14DA87-218E-C840-8CC7-DBCCE835C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32" y="1412776"/>
            <a:ext cx="8795956" cy="53285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BE4F2DB-0FFF-354A-BA6A-644984B3E7A3}"/>
              </a:ext>
            </a:extLst>
          </p:cNvPr>
          <p:cNvSpPr/>
          <p:nvPr/>
        </p:nvSpPr>
        <p:spPr>
          <a:xfrm>
            <a:off x="467544" y="1956832"/>
            <a:ext cx="65527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800" dirty="0">
                <a:solidFill>
                  <a:prstClr val="black"/>
                </a:solidFill>
                <a:latin typeface="Calibri"/>
              </a:rPr>
              <a:t>Australia is one of the most ethnically diverse societies in the world (Australian Bureau of statistics (ABS, 2018)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BC8750-6081-7143-A6A2-26018BCD770E}"/>
              </a:ext>
            </a:extLst>
          </p:cNvPr>
          <p:cNvSpPr/>
          <p:nvPr/>
        </p:nvSpPr>
        <p:spPr>
          <a:xfrm>
            <a:off x="467544" y="397113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AU" sz="2800" b="1" dirty="0">
                <a:solidFill>
                  <a:srgbClr val="EC6C10"/>
                </a:solidFill>
                <a:latin typeface="Verdana"/>
              </a:rPr>
              <a:t>What do we already know about this topic? </a:t>
            </a:r>
          </a:p>
        </p:txBody>
      </p:sp>
    </p:spTree>
    <p:extLst>
      <p:ext uri="{BB962C8B-B14F-4D97-AF65-F5344CB8AC3E}">
        <p14:creationId xmlns:p14="http://schemas.microsoft.com/office/powerpoint/2010/main" val="312652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3300" y="1587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713128-328C-6140-819B-4C6BFEF04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8758312" cy="4968552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DFAF79AB-A045-5D45-A81B-1379C9BC43B5}"/>
              </a:ext>
            </a:extLst>
          </p:cNvPr>
          <p:cNvSpPr txBox="1">
            <a:spLocks/>
          </p:cNvSpPr>
          <p:nvPr/>
        </p:nvSpPr>
        <p:spPr>
          <a:xfrm>
            <a:off x="4843348" y="2904846"/>
            <a:ext cx="3584676" cy="32433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8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Wingdings" pitchFamily="2" charset="2"/>
              <a:buChar char="§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24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 fontAlgn="auto">
              <a:spcBef>
                <a:spcPts val="0"/>
              </a:spcBef>
              <a:spcAft>
                <a:spcPts val="0"/>
              </a:spcAft>
            </a:pPr>
            <a:endParaRPr lang="en-AU" b="0" dirty="0">
              <a:solidFill>
                <a:prstClr val="black"/>
              </a:solidFill>
              <a:latin typeface="Calibri"/>
            </a:endParaRPr>
          </a:p>
          <a:p>
            <a:pPr marL="285750" lvl="0" indent="-28575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400" b="0" dirty="0">
                <a:solidFill>
                  <a:srgbClr val="FF0000"/>
                </a:solidFill>
                <a:latin typeface="Calibri"/>
              </a:rPr>
              <a:t>England decreased </a:t>
            </a:r>
            <a:r>
              <a:rPr lang="en-AU" sz="2400" b="0" dirty="0">
                <a:solidFill>
                  <a:prstClr val="black"/>
                </a:solidFill>
                <a:latin typeface="Calibri"/>
              </a:rPr>
              <a:t>from 4.6 % to 4.1% in 2017</a:t>
            </a:r>
          </a:p>
          <a:p>
            <a:pPr marL="285750" lvl="0" indent="-28575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2400" b="0" dirty="0">
                <a:solidFill>
                  <a:srgbClr val="FF0000"/>
                </a:solidFill>
                <a:latin typeface="Calibri"/>
              </a:rPr>
              <a:t>China increased </a:t>
            </a:r>
            <a:r>
              <a:rPr lang="en-AU" sz="2400" b="0" dirty="0">
                <a:solidFill>
                  <a:prstClr val="black"/>
                </a:solidFill>
                <a:latin typeface="Calibri"/>
              </a:rPr>
              <a:t>from 1.3% to 2.5%, New Zealand 2.2% to 2.3% and India from 1.0% to 2.2% </a:t>
            </a:r>
          </a:p>
          <a:p>
            <a:endParaRPr lang="en-AU" sz="1800" dirty="0"/>
          </a:p>
          <a:p>
            <a:pPr lvl="2"/>
            <a:endParaRPr lang="en-AU" sz="18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3DA5CA8-476D-0941-963D-13F5B15E9408}"/>
              </a:ext>
            </a:extLst>
          </p:cNvPr>
          <p:cNvCxnSpPr>
            <a:cxnSpLocks/>
          </p:cNvCxnSpPr>
          <p:nvPr/>
        </p:nvCxnSpPr>
        <p:spPr bwMode="auto">
          <a:xfrm>
            <a:off x="179512" y="2420888"/>
            <a:ext cx="50405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9237A7C-906F-464C-A850-870CE0881702}"/>
              </a:ext>
            </a:extLst>
          </p:cNvPr>
          <p:cNvCxnSpPr>
            <a:cxnSpLocks/>
          </p:cNvCxnSpPr>
          <p:nvPr/>
        </p:nvCxnSpPr>
        <p:spPr bwMode="auto">
          <a:xfrm>
            <a:off x="179512" y="2780928"/>
            <a:ext cx="50405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A17811C-C257-5E40-BF72-80573143A507}"/>
              </a:ext>
            </a:extLst>
          </p:cNvPr>
          <p:cNvSpPr txBox="1"/>
          <p:nvPr/>
        </p:nvSpPr>
        <p:spPr>
          <a:xfrm>
            <a:off x="6684193" y="1915964"/>
            <a:ext cx="1774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2017      </a:t>
            </a:r>
            <a:r>
              <a:rPr lang="en-US" sz="1600" b="1" dirty="0">
                <a:solidFill>
                  <a:srgbClr val="3333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2007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D2A5F8-5907-7E40-A650-76A55F36440A}"/>
              </a:ext>
            </a:extLst>
          </p:cNvPr>
          <p:cNvSpPr txBox="1"/>
          <p:nvPr/>
        </p:nvSpPr>
        <p:spPr>
          <a:xfrm>
            <a:off x="2267744" y="2376365"/>
            <a:ext cx="3367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3333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2007</a:t>
            </a:r>
            <a:r>
              <a:rPr lang="en-US" sz="1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2017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54F95B-9B0A-5544-87F8-569FB53826F1}"/>
              </a:ext>
            </a:extLst>
          </p:cNvPr>
          <p:cNvCxnSpPr>
            <a:cxnSpLocks/>
          </p:cNvCxnSpPr>
          <p:nvPr/>
        </p:nvCxnSpPr>
        <p:spPr bwMode="auto">
          <a:xfrm>
            <a:off x="2987824" y="2545642"/>
            <a:ext cx="12241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BF4D2EB-776D-3040-AEF3-434F0FEFA466}"/>
              </a:ext>
            </a:extLst>
          </p:cNvPr>
          <p:cNvCxnSpPr/>
          <p:nvPr/>
        </p:nvCxnSpPr>
        <p:spPr bwMode="auto">
          <a:xfrm flipH="1">
            <a:off x="7452320" y="2085241"/>
            <a:ext cx="288032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23528" y="764704"/>
            <a:ext cx="7812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AU" b="1" dirty="0">
                <a:solidFill>
                  <a:srgbClr val="EC6C10"/>
                </a:solidFill>
                <a:latin typeface="Verdana"/>
              </a:rPr>
              <a:t>What do we already </a:t>
            </a:r>
            <a:r>
              <a:rPr lang="en-AU" b="1" dirty="0" smtClean="0">
                <a:solidFill>
                  <a:srgbClr val="EC6C10"/>
                </a:solidFill>
                <a:latin typeface="Verdana"/>
              </a:rPr>
              <a:t>know</a:t>
            </a:r>
          </a:p>
          <a:p>
            <a:pPr lvl="0" algn="ctr">
              <a:defRPr/>
            </a:pPr>
            <a:r>
              <a:rPr lang="en-AU" b="1" dirty="0" smtClean="0">
                <a:solidFill>
                  <a:srgbClr val="EC6C10"/>
                </a:solidFill>
                <a:latin typeface="Verdana"/>
              </a:rPr>
              <a:t> </a:t>
            </a:r>
            <a:r>
              <a:rPr lang="en-AU" b="1" dirty="0">
                <a:solidFill>
                  <a:srgbClr val="EC6C10"/>
                </a:solidFill>
                <a:latin typeface="Verdana"/>
              </a:rPr>
              <a:t>about this topic? </a:t>
            </a:r>
          </a:p>
        </p:txBody>
      </p:sp>
    </p:spTree>
    <p:extLst>
      <p:ext uri="{BB962C8B-B14F-4D97-AF65-F5344CB8AC3E}">
        <p14:creationId xmlns:p14="http://schemas.microsoft.com/office/powerpoint/2010/main" val="142353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43300" y="1587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7846" y="764704"/>
            <a:ext cx="6120240" cy="9720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>
                <a:ln>
                  <a:noFill/>
                </a:ln>
                <a:solidFill>
                  <a:srgbClr val="EC6C1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Definition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11560" y="1700808"/>
            <a:ext cx="7920880" cy="425591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8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Wingdings" pitchFamily="2" charset="2"/>
              <a:buChar char="§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24000" indent="-252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SzPct val="13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0" dirty="0">
                <a:solidFill>
                  <a:prstClr val="black"/>
                </a:solidFill>
                <a:latin typeface="Calibri"/>
              </a:rPr>
              <a:t>Describes first- and second-generation individuals, whereby the former are those born overseas and the latter have parents born overseas (National Medical Health and Medical Research Council, 2005). </a:t>
            </a:r>
          </a:p>
          <a:p>
            <a:endParaRPr lang="en-AU" b="0" dirty="0">
              <a:solidFill>
                <a:prstClr val="black"/>
              </a:solidFill>
              <a:latin typeface="Calibri"/>
            </a:endParaRPr>
          </a:p>
          <a:p>
            <a:pPr marL="342900" lvl="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0" dirty="0">
                <a:solidFill>
                  <a:prstClr val="black"/>
                </a:solidFill>
                <a:latin typeface="Calibri"/>
              </a:rPr>
              <a:t>Do not speak English as their primary language. </a:t>
            </a:r>
          </a:p>
          <a:p>
            <a:pPr marL="285750" lvl="0" indent="-28575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AU" b="0" dirty="0">
              <a:solidFill>
                <a:prstClr val="black"/>
              </a:solidFill>
              <a:latin typeface="Calibri"/>
            </a:endParaRPr>
          </a:p>
          <a:p>
            <a:pPr marL="342900" lvl="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b="0" dirty="0">
                <a:solidFill>
                  <a:prstClr val="black"/>
                </a:solidFill>
                <a:latin typeface="Calibri"/>
              </a:rPr>
              <a:t>Identified on the basis of language, religion, or culture of origin (</a:t>
            </a:r>
            <a:r>
              <a:rPr lang="en-AU" b="0" dirty="0" err="1">
                <a:solidFill>
                  <a:prstClr val="black"/>
                </a:solidFill>
                <a:latin typeface="Calibri"/>
              </a:rPr>
              <a:t>Khoo</a:t>
            </a:r>
            <a:r>
              <a:rPr lang="en-AU" b="0" dirty="0">
                <a:solidFill>
                  <a:prstClr val="black"/>
                </a:solidFill>
                <a:latin typeface="Calibri"/>
              </a:rPr>
              <a:t> &amp; Lucas, 2001) </a:t>
            </a:r>
          </a:p>
          <a:p>
            <a:pPr marL="342900" lvl="0" indent="-342900" defTabSz="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36680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C3096-6F1D-CF4A-8478-9DDEF031EE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Generally, two </a:t>
            </a:r>
            <a:r>
              <a:rPr lang="en-AU" dirty="0" smtClean="0"/>
              <a:t>categories of people who are described as being of CALD background:  </a:t>
            </a:r>
            <a:r>
              <a:rPr lang="en-AU" dirty="0"/>
              <a:t>migrants and refugees</a:t>
            </a:r>
            <a:r>
              <a:rPr lang="en-AU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1257300" lvl="1" indent="-514350">
              <a:buAutoNum type="alphaLcParenR"/>
            </a:pPr>
            <a:r>
              <a:rPr lang="en-AU" sz="2400" dirty="0" smtClean="0"/>
              <a:t>migrants: move </a:t>
            </a:r>
            <a:r>
              <a:rPr lang="en-AU" sz="2400" dirty="0"/>
              <a:t>voluntarily from </a:t>
            </a:r>
            <a:r>
              <a:rPr lang="en-AU" sz="2400" dirty="0" smtClean="0"/>
              <a:t>one </a:t>
            </a:r>
            <a:r>
              <a:rPr lang="en-AU" sz="2400" dirty="0"/>
              <a:t>place to another to find better educational and employment opportunities and living conditions (Ward, </a:t>
            </a:r>
            <a:r>
              <a:rPr lang="en-AU" sz="2400" dirty="0" err="1"/>
              <a:t>Bochner</a:t>
            </a:r>
            <a:r>
              <a:rPr lang="en-AU" sz="2400" dirty="0"/>
              <a:t>, &amp; Furnham, 2001</a:t>
            </a:r>
            <a:r>
              <a:rPr lang="en-AU" sz="2400" dirty="0" smtClean="0"/>
              <a:t>)</a:t>
            </a:r>
          </a:p>
          <a:p>
            <a:pPr lvl="1" indent="0">
              <a:buNone/>
            </a:pPr>
            <a:endParaRPr lang="en-AU" sz="2400" dirty="0"/>
          </a:p>
          <a:p>
            <a:pPr marL="1200150" lvl="1" indent="-457200">
              <a:buAutoNum type="alphaLcParenR"/>
            </a:pPr>
            <a:r>
              <a:rPr lang="en-AU" sz="2400" dirty="0" smtClean="0"/>
              <a:t>refugees</a:t>
            </a:r>
            <a:r>
              <a:rPr lang="en-AU" sz="2400" dirty="0"/>
              <a:t>: move involuntarily to flee from life-threatening situations and persecution to find a safe place with better life conditions and opportunities (UNHCR, 2007) 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5D915F0-4F60-F641-8D02-193B553240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chemeClr val="accent4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1" i="0" u="none" strike="noStrike" kern="1200" cap="none" spc="0" normalizeH="0" baseline="0" noProof="0" dirty="0">
                <a:ln>
                  <a:noFill/>
                </a:ln>
                <a:solidFill>
                  <a:srgbClr val="EC6C10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Definition</a:t>
            </a:r>
          </a:p>
        </p:txBody>
      </p:sp>
    </p:spTree>
    <p:extLst>
      <p:ext uri="{BB962C8B-B14F-4D97-AF65-F5344CB8AC3E}">
        <p14:creationId xmlns:p14="http://schemas.microsoft.com/office/powerpoint/2010/main" val="393510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F9490-BFB1-2B4D-9391-B21A84F81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900113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6600"/>
                </a:solidFill>
              </a:rPr>
              <a:t>A</a:t>
            </a:r>
            <a:r>
              <a:rPr lang="en-US" sz="3200" dirty="0" smtClean="0">
                <a:solidFill>
                  <a:srgbClr val="FF6600"/>
                </a:solidFill>
              </a:rPr>
              <a:t> better life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88C3A-E7DD-F249-8D15-71EE76294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84313"/>
            <a:ext cx="8748464" cy="4114800"/>
          </a:xfrm>
        </p:spPr>
        <p:txBody>
          <a:bodyPr/>
          <a:lstStyle/>
          <a:p>
            <a:r>
              <a:rPr lang="en-AU" sz="2800" dirty="0">
                <a:latin typeface="+mn-lt"/>
              </a:rPr>
              <a:t>Even though these </a:t>
            </a:r>
            <a:r>
              <a:rPr lang="en-AU" sz="2800" dirty="0" smtClean="0">
                <a:latin typeface="+mn-lt"/>
              </a:rPr>
              <a:t>two </a:t>
            </a:r>
            <a:r>
              <a:rPr lang="en-AU" sz="2800" dirty="0">
                <a:latin typeface="+mn-lt"/>
              </a:rPr>
              <a:t>groups may vary </a:t>
            </a:r>
            <a:r>
              <a:rPr lang="en-AU" sz="2800" dirty="0" smtClean="0">
                <a:latin typeface="+mn-lt"/>
              </a:rPr>
              <a:t>on:</a:t>
            </a:r>
          </a:p>
          <a:p>
            <a:pPr lvl="1"/>
            <a:r>
              <a:rPr lang="en-AU" dirty="0" smtClean="0"/>
              <a:t>the </a:t>
            </a:r>
            <a:r>
              <a:rPr lang="en-AU" dirty="0"/>
              <a:t>original cause of relocating to a new country, </a:t>
            </a:r>
            <a:endParaRPr lang="en-AU" dirty="0" smtClean="0"/>
          </a:p>
          <a:p>
            <a:pPr lvl="1"/>
            <a:r>
              <a:rPr lang="en-AU" dirty="0" smtClean="0"/>
              <a:t>migration </a:t>
            </a:r>
            <a:r>
              <a:rPr lang="en-AU" dirty="0"/>
              <a:t>process, and </a:t>
            </a:r>
            <a:endParaRPr lang="en-AU" dirty="0" smtClean="0"/>
          </a:p>
          <a:p>
            <a:pPr lvl="1"/>
            <a:r>
              <a:rPr lang="en-AU" dirty="0"/>
              <a:t>d</a:t>
            </a:r>
            <a:r>
              <a:rPr lang="en-AU" dirty="0" smtClean="0"/>
              <a:t>emographics</a:t>
            </a:r>
          </a:p>
          <a:p>
            <a:r>
              <a:rPr lang="en-AU" sz="2800" dirty="0">
                <a:latin typeface="+mn-lt"/>
              </a:rPr>
              <a:t>E</a:t>
            </a:r>
            <a:r>
              <a:rPr lang="en-AU" sz="2800" dirty="0" smtClean="0">
                <a:latin typeface="+mn-lt"/>
              </a:rPr>
              <a:t>xperience </a:t>
            </a:r>
            <a:r>
              <a:rPr lang="en-AU" sz="2800" dirty="0">
                <a:latin typeface="+mn-lt"/>
              </a:rPr>
              <a:t>similar types of adjustment-related stressors and share a common </a:t>
            </a:r>
            <a:r>
              <a:rPr lang="en-AU" sz="2800" dirty="0" smtClean="0">
                <a:latin typeface="+mn-lt"/>
              </a:rPr>
              <a:t>purpose </a:t>
            </a:r>
            <a:r>
              <a:rPr lang="en-AU" sz="2800" dirty="0">
                <a:latin typeface="+mn-lt"/>
              </a:rPr>
              <a:t>of adapting to a new country to secure a better life. </a:t>
            </a:r>
            <a:endParaRPr lang="en-AU" sz="2800" dirty="0" smtClean="0">
              <a:latin typeface="+mn-lt"/>
            </a:endParaRPr>
          </a:p>
          <a:p>
            <a:pPr lvl="0"/>
            <a:r>
              <a:rPr lang="en-AU" sz="2800" dirty="0">
                <a:solidFill>
                  <a:prstClr val="black"/>
                </a:solidFill>
                <a:latin typeface="+mn-lt"/>
              </a:rPr>
              <a:t>Most demonstrate resilience, positive adaptation and acculturation (</a:t>
            </a:r>
            <a:r>
              <a:rPr lang="en-AU" sz="2800" dirty="0" err="1">
                <a:solidFill>
                  <a:prstClr val="black"/>
                </a:solidFill>
                <a:latin typeface="+mn-lt"/>
              </a:rPr>
              <a:t>Khawaja</a:t>
            </a:r>
            <a:r>
              <a:rPr lang="en-AU" sz="2800" dirty="0">
                <a:solidFill>
                  <a:prstClr val="black"/>
                </a:solidFill>
                <a:latin typeface="+mn-lt"/>
              </a:rPr>
              <a:t>, </a:t>
            </a:r>
            <a:r>
              <a:rPr lang="en-AU" sz="2800" dirty="0" err="1">
                <a:solidFill>
                  <a:prstClr val="black"/>
                </a:solidFill>
                <a:latin typeface="+mn-lt"/>
              </a:rPr>
              <a:t>Moisuc</a:t>
            </a:r>
            <a:r>
              <a:rPr lang="en-AU" sz="2800" dirty="0">
                <a:solidFill>
                  <a:prstClr val="black"/>
                </a:solidFill>
                <a:latin typeface="+mn-lt"/>
              </a:rPr>
              <a:t>, &amp; Ramirez, 2014) </a:t>
            </a:r>
          </a:p>
          <a:p>
            <a:endParaRPr lang="en-AU" sz="3200" dirty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5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CC657-E8E1-6942-ADAD-3B251C2E2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0"/>
            <a:ext cx="8206680" cy="1484313"/>
          </a:xfrm>
        </p:spPr>
        <p:txBody>
          <a:bodyPr>
            <a:normAutofit fontScale="90000"/>
          </a:bodyPr>
          <a:lstStyle/>
          <a:p>
            <a:pPr algn="ctr"/>
            <a:r>
              <a:rPr lang="en-AU" sz="3200" kern="1200" dirty="0">
                <a:solidFill>
                  <a:srgbClr val="EC6C10"/>
                </a:solidFill>
                <a:latin typeface="Verdana"/>
              </a:rPr>
              <a:t/>
            </a:r>
            <a:br>
              <a:rPr lang="en-AU" sz="3200" kern="1200" dirty="0">
                <a:solidFill>
                  <a:srgbClr val="EC6C10"/>
                </a:solidFill>
                <a:latin typeface="Verdana"/>
              </a:rPr>
            </a:br>
            <a:r>
              <a:rPr lang="en-AU" sz="3200" kern="1200" dirty="0">
                <a:solidFill>
                  <a:srgbClr val="EC6C10"/>
                </a:solidFill>
                <a:latin typeface="Verdana"/>
              </a:rPr>
              <a:t/>
            </a:r>
            <a:br>
              <a:rPr lang="en-AU" sz="3200" kern="1200" dirty="0">
                <a:solidFill>
                  <a:srgbClr val="EC6C10"/>
                </a:solidFill>
                <a:latin typeface="Verdana"/>
              </a:rPr>
            </a:br>
            <a:r>
              <a:rPr lang="en-AU" sz="3200" kern="1200" dirty="0">
                <a:solidFill>
                  <a:srgbClr val="EC6C10"/>
                </a:solidFill>
                <a:latin typeface="Verdana"/>
              </a:rPr>
              <a:t/>
            </a:r>
            <a:br>
              <a:rPr lang="en-AU" sz="3200" kern="1200" dirty="0">
                <a:solidFill>
                  <a:srgbClr val="EC6C10"/>
                </a:solidFill>
                <a:latin typeface="Verdana"/>
              </a:rPr>
            </a:br>
            <a:r>
              <a:rPr lang="en-AU" sz="3200" kern="1200" dirty="0">
                <a:solidFill>
                  <a:srgbClr val="EC6C10"/>
                </a:solidFill>
                <a:latin typeface="Verdana"/>
              </a:rPr>
              <a:t/>
            </a:r>
            <a:br>
              <a:rPr lang="en-AU" sz="3200" kern="1200" dirty="0">
                <a:solidFill>
                  <a:srgbClr val="EC6C10"/>
                </a:solidFill>
                <a:latin typeface="Verdana"/>
              </a:rPr>
            </a:br>
            <a:r>
              <a:rPr lang="en-AU" sz="3200" kern="1200" dirty="0">
                <a:solidFill>
                  <a:srgbClr val="EC6C10"/>
                </a:solidFill>
                <a:latin typeface="Verdana"/>
              </a:rPr>
              <a:t/>
            </a:r>
            <a:br>
              <a:rPr lang="en-AU" sz="3200" kern="1200" dirty="0">
                <a:solidFill>
                  <a:srgbClr val="EC6C10"/>
                </a:solidFill>
                <a:latin typeface="Verdana"/>
              </a:rPr>
            </a:br>
            <a:r>
              <a:rPr lang="en-AU" sz="3200" kern="1200" dirty="0">
                <a:solidFill>
                  <a:srgbClr val="EC6C10"/>
                </a:solidFill>
                <a:latin typeface="Verdana"/>
              </a:rPr>
              <a:t/>
            </a:r>
            <a:br>
              <a:rPr lang="en-AU" sz="3200" kern="1200" dirty="0">
                <a:solidFill>
                  <a:srgbClr val="EC6C10"/>
                </a:solidFill>
                <a:latin typeface="Verdana"/>
              </a:rPr>
            </a:br>
            <a:r>
              <a:rPr lang="en-AU" sz="2800" kern="1200" dirty="0">
                <a:solidFill>
                  <a:srgbClr val="EC6C10"/>
                </a:solidFill>
                <a:latin typeface="Verdana"/>
              </a:rPr>
              <a:t>Research </a:t>
            </a:r>
            <a:r>
              <a:rPr lang="en-AU" sz="2800" kern="1200" dirty="0" smtClean="0">
                <a:solidFill>
                  <a:srgbClr val="EC6C10"/>
                </a:solidFill>
                <a:latin typeface="Verdana"/>
              </a:rPr>
              <a:t>question</a:t>
            </a:r>
            <a:r>
              <a:rPr lang="en-AU" sz="2800" kern="1200" dirty="0">
                <a:solidFill>
                  <a:srgbClr val="EC6C10"/>
                </a:solidFill>
                <a:latin typeface="Verdana"/>
              </a:rPr>
              <a:t/>
            </a:r>
            <a:br>
              <a:rPr lang="en-AU" sz="2800" kern="1200" dirty="0">
                <a:solidFill>
                  <a:srgbClr val="EC6C10"/>
                </a:solidFill>
                <a:latin typeface="Verdana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0C879-8F8D-B246-BFF4-E29824848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sz="3200" dirty="0" smtClean="0">
                <a:latin typeface="+mn-lt"/>
              </a:rPr>
              <a:t>Does </a:t>
            </a:r>
            <a:r>
              <a:rPr lang="en-AU" sz="3200" dirty="0">
                <a:latin typeface="+mn-lt"/>
              </a:rPr>
              <a:t>the cultural and linguistic background of a student  affect their learning approaches/processes/ outcomes?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6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F6FFC-5C6F-6948-A114-5D6A69283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640" y="268784"/>
            <a:ext cx="8206680" cy="1215529"/>
          </a:xfrm>
        </p:spPr>
        <p:txBody>
          <a:bodyPr/>
          <a:lstStyle/>
          <a:p>
            <a:pPr algn="ctr"/>
            <a:r>
              <a:rPr lang="en-AU" sz="2800" kern="1200" dirty="0">
                <a:solidFill>
                  <a:srgbClr val="EC6C10"/>
                </a:solidFill>
                <a:latin typeface="Verdana"/>
              </a:rPr>
              <a:t/>
            </a:r>
            <a:br>
              <a:rPr lang="en-AU" sz="2800" kern="1200" dirty="0">
                <a:solidFill>
                  <a:srgbClr val="EC6C10"/>
                </a:solidFill>
                <a:latin typeface="Verdana"/>
              </a:rPr>
            </a:br>
            <a:r>
              <a:rPr lang="en-AU" sz="3200" kern="1200" dirty="0">
                <a:solidFill>
                  <a:srgbClr val="EC6C10"/>
                </a:solidFill>
                <a:latin typeface="Verdana"/>
              </a:rPr>
              <a:t>Accelerated Entry Pathway Program (AEPP)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EA825-0913-694B-BF02-46DC52A92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AEPP is a university </a:t>
            </a:r>
            <a:r>
              <a:rPr lang="en-AU" dirty="0" smtClean="0"/>
              <a:t>pathway program </a:t>
            </a:r>
            <a:r>
              <a:rPr lang="en-AU" dirty="0"/>
              <a:t>especially designed for Year 12 leavers to help smooth the transition from school to university.</a:t>
            </a:r>
            <a:br>
              <a:rPr lang="en-AU" dirty="0"/>
            </a:br>
            <a:endParaRPr lang="en-AU" dirty="0"/>
          </a:p>
          <a:p>
            <a:r>
              <a:rPr lang="en-AU" dirty="0" smtClean="0"/>
              <a:t>Entry criteria</a:t>
            </a:r>
            <a:r>
              <a:rPr lang="en-AU" dirty="0"/>
              <a:t>:</a:t>
            </a:r>
          </a:p>
          <a:p>
            <a:pPr lvl="2"/>
            <a:r>
              <a:rPr lang="en-AU" dirty="0"/>
              <a:t>Current Year 12 student.</a:t>
            </a:r>
          </a:p>
          <a:p>
            <a:pPr lvl="2"/>
            <a:r>
              <a:rPr lang="en-AU" dirty="0"/>
              <a:t>Taking a non-OP pathway or OP pathway</a:t>
            </a:r>
          </a:p>
          <a:p>
            <a:pPr lvl="2"/>
            <a:r>
              <a:rPr lang="en-AU" dirty="0" smtClean="0"/>
              <a:t>Planning on taking tertiary studies</a:t>
            </a:r>
            <a:endParaRPr lang="en-AU" dirty="0"/>
          </a:p>
          <a:p>
            <a:pPr lvl="2"/>
            <a:r>
              <a:rPr lang="en-AU" dirty="0"/>
              <a:t>Want to find out what university study is like</a:t>
            </a:r>
          </a:p>
          <a:p>
            <a:pPr lvl="2"/>
            <a:r>
              <a:rPr lang="en-AU" dirty="0"/>
              <a:t>Want to learn how to manage university study and university life</a:t>
            </a:r>
          </a:p>
          <a:p>
            <a:pPr lvl="2"/>
            <a:r>
              <a:rPr lang="en-AU" dirty="0"/>
              <a:t>Need to meet university English pre-requisite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57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-1972_USQ_corp_temp_white_style2[1]">
  <a:themeElements>
    <a:clrScheme name="">
      <a:dk1>
        <a:srgbClr val="000066"/>
      </a:dk1>
      <a:lt1>
        <a:srgbClr val="FFFFFF"/>
      </a:lt1>
      <a:dk2>
        <a:srgbClr val="0000CC"/>
      </a:dk2>
      <a:lt2>
        <a:srgbClr val="FFC400"/>
      </a:lt2>
      <a:accent1>
        <a:srgbClr val="FF6421"/>
      </a:accent1>
      <a:accent2>
        <a:srgbClr val="FFF580"/>
      </a:accent2>
      <a:accent3>
        <a:srgbClr val="AAAAE2"/>
      </a:accent3>
      <a:accent4>
        <a:srgbClr val="DADADA"/>
      </a:accent4>
      <a:accent5>
        <a:srgbClr val="FFB8AB"/>
      </a:accent5>
      <a:accent6>
        <a:srgbClr val="E7DE73"/>
      </a:accent6>
      <a:hlink>
        <a:srgbClr val="99CCFF"/>
      </a:hlink>
      <a:folHlink>
        <a:srgbClr val="0066FF"/>
      </a:folHlink>
    </a:clrScheme>
    <a:fontScheme name="edu_ppt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edu_ppt_temp 1">
        <a:dk1>
          <a:srgbClr val="000066"/>
        </a:dk1>
        <a:lt1>
          <a:srgbClr val="FFFF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_ppt_temp 2">
        <a:dk1>
          <a:srgbClr val="000066"/>
        </a:dk1>
        <a:lt1>
          <a:srgbClr val="FFFF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_ppt_temp 3">
        <a:dk1>
          <a:srgbClr val="393939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AAAAAA"/>
        </a:accent3>
        <a:accent4>
          <a:srgbClr val="DADADA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12-1972_USQ_corp_temp_white_style2[1]</Template>
  <TotalTime>9126</TotalTime>
  <Words>867</Words>
  <Application>Microsoft Office PowerPoint</Application>
  <PresentationFormat>On-screen Show (4:3)</PresentationFormat>
  <Paragraphs>130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Courier</vt:lpstr>
      <vt:lpstr>Times</vt:lpstr>
      <vt:lpstr>Verdana</vt:lpstr>
      <vt:lpstr>Wingdings</vt:lpstr>
      <vt:lpstr>12-1972_USQ_corp_temp_white_style2[1]</vt:lpstr>
      <vt:lpstr>     </vt:lpstr>
      <vt:lpstr>PowerPoint Presentation</vt:lpstr>
      <vt:lpstr>PowerPoint Presentation</vt:lpstr>
      <vt:lpstr>PowerPoint Presentation</vt:lpstr>
      <vt:lpstr>PowerPoint Presentation</vt:lpstr>
      <vt:lpstr>Definition</vt:lpstr>
      <vt:lpstr>A better life</vt:lpstr>
      <vt:lpstr>      Research question </vt:lpstr>
      <vt:lpstr> Accelerated Entry Pathway Program (AEPP)</vt:lpstr>
      <vt:lpstr>Funding for AEPP</vt:lpstr>
      <vt:lpstr>Youth statistics</vt:lpstr>
      <vt:lpstr>PowerPoint Presentation</vt:lpstr>
      <vt:lpstr>  Qualitative Survey Data</vt:lpstr>
      <vt:lpstr>PowerPoint Presentation</vt:lpstr>
      <vt:lpstr>PowerPoint Presentation</vt:lpstr>
      <vt:lpstr>PowerPoint Presentation</vt:lpstr>
      <vt:lpstr>Explaining the disparity in outcomes between NESB and non-NESB students</vt:lpstr>
      <vt:lpstr>AEPP Demographic Data 2018-19 Cohort (as of November 26/18)</vt:lpstr>
      <vt:lpstr>Proposed strategies/interventions  to improve CALD student outcomes</vt:lpstr>
      <vt:lpstr>PowerPoint Presentation</vt:lpstr>
    </vt:vector>
  </TitlesOfParts>
  <Company>University of Southern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to the University of Southern Queensland</dc:title>
  <dc:creator>pigozzo</dc:creator>
  <cp:lastModifiedBy>Rae Trewartha</cp:lastModifiedBy>
  <cp:revision>309</cp:revision>
  <cp:lastPrinted>2018-11-23T07:23:07Z</cp:lastPrinted>
  <dcterms:created xsi:type="dcterms:W3CDTF">2012-11-15T05:06:07Z</dcterms:created>
  <dcterms:modified xsi:type="dcterms:W3CDTF">2018-11-26T23:49:16Z</dcterms:modified>
</cp:coreProperties>
</file>