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2"/>
  </p:notesMasterIdLst>
  <p:handoutMasterIdLst>
    <p:handoutMasterId r:id="rId23"/>
  </p:handoutMasterIdLst>
  <p:sldIdLst>
    <p:sldId id="314" r:id="rId2"/>
    <p:sldId id="454" r:id="rId3"/>
    <p:sldId id="415" r:id="rId4"/>
    <p:sldId id="448" r:id="rId5"/>
    <p:sldId id="449" r:id="rId6"/>
    <p:sldId id="453" r:id="rId7"/>
    <p:sldId id="451" r:id="rId8"/>
    <p:sldId id="455" r:id="rId9"/>
    <p:sldId id="431" r:id="rId10"/>
    <p:sldId id="436" r:id="rId11"/>
    <p:sldId id="441" r:id="rId12"/>
    <p:sldId id="442" r:id="rId13"/>
    <p:sldId id="443" r:id="rId14"/>
    <p:sldId id="444" r:id="rId15"/>
    <p:sldId id="445" r:id="rId16"/>
    <p:sldId id="446" r:id="rId17"/>
    <p:sldId id="447" r:id="rId18"/>
    <p:sldId id="437" r:id="rId19"/>
    <p:sldId id="450" r:id="rId20"/>
    <p:sldId id="402" r:id="rId21"/>
  </p:sldIdLst>
  <p:sldSz cx="9144000" cy="5143500" type="screen16x9"/>
  <p:notesSz cx="6858000" cy="9144000"/>
  <p:custDataLst>
    <p:tags r:id="rId24"/>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Arial" charset="0"/>
      </a:defRPr>
    </a:lvl1pPr>
    <a:lvl2pPr marL="457200" algn="l" rtl="0" eaLnBrk="0" fontAlgn="base" hangingPunct="0">
      <a:spcBef>
        <a:spcPct val="0"/>
      </a:spcBef>
      <a:spcAft>
        <a:spcPct val="0"/>
      </a:spcAft>
      <a:defRPr sz="2400" kern="1200">
        <a:solidFill>
          <a:schemeClr val="tx1"/>
        </a:solidFill>
        <a:latin typeface="Arial" charset="0"/>
        <a:ea typeface="+mn-ea"/>
        <a:cs typeface="Arial" charset="0"/>
      </a:defRPr>
    </a:lvl2pPr>
    <a:lvl3pPr marL="914400" algn="l" rtl="0" eaLnBrk="0" fontAlgn="base" hangingPunct="0">
      <a:spcBef>
        <a:spcPct val="0"/>
      </a:spcBef>
      <a:spcAft>
        <a:spcPct val="0"/>
      </a:spcAft>
      <a:defRPr sz="2400" kern="1200">
        <a:solidFill>
          <a:schemeClr val="tx1"/>
        </a:solidFill>
        <a:latin typeface="Arial" charset="0"/>
        <a:ea typeface="+mn-ea"/>
        <a:cs typeface="Arial" charset="0"/>
      </a:defRPr>
    </a:lvl3pPr>
    <a:lvl4pPr marL="1371600" algn="l" rtl="0" eaLnBrk="0" fontAlgn="base" hangingPunct="0">
      <a:spcBef>
        <a:spcPct val="0"/>
      </a:spcBef>
      <a:spcAft>
        <a:spcPct val="0"/>
      </a:spcAft>
      <a:defRPr sz="2400" kern="1200">
        <a:solidFill>
          <a:schemeClr val="tx1"/>
        </a:solidFill>
        <a:latin typeface="Arial" charset="0"/>
        <a:ea typeface="+mn-ea"/>
        <a:cs typeface="Arial" charset="0"/>
      </a:defRPr>
    </a:lvl4pPr>
    <a:lvl5pPr marL="1828800" algn="l" rtl="0" eaLnBrk="0" fontAlgn="base" hangingPunct="0">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76">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8"/>
    <a:srgbClr val="00349C"/>
    <a:srgbClr val="133399"/>
    <a:srgbClr val="17509F"/>
    <a:srgbClr val="0251A1"/>
    <a:srgbClr val="1729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146" autoAdjust="0"/>
  </p:normalViewPr>
  <p:slideViewPr>
    <p:cSldViewPr snapToGrid="0">
      <p:cViewPr varScale="1">
        <p:scale>
          <a:sx n="101" d="100"/>
          <a:sy n="101" d="100"/>
        </p:scale>
        <p:origin x="186" y="90"/>
      </p:cViewPr>
      <p:guideLst>
        <p:guide orient="horz" pos="2976"/>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49787" cy="49696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0723" name="Rectangle 3"/>
          <p:cNvSpPr>
            <a:spLocks noGrp="1" noChangeArrowheads="1"/>
          </p:cNvSpPr>
          <p:nvPr>
            <p:ph type="dt" sz="quarter" idx="1"/>
          </p:nvPr>
        </p:nvSpPr>
        <p:spPr bwMode="auto">
          <a:xfrm>
            <a:off x="3857413" y="0"/>
            <a:ext cx="2949787" cy="49696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0724" name="Rectangle 4"/>
          <p:cNvSpPr>
            <a:spLocks noGrp="1" noChangeArrowheads="1"/>
          </p:cNvSpPr>
          <p:nvPr>
            <p:ph type="ftr" sz="quarter" idx="2"/>
          </p:nvPr>
        </p:nvSpPr>
        <p:spPr bwMode="auto">
          <a:xfrm>
            <a:off x="0" y="9442371"/>
            <a:ext cx="2949787" cy="49696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0725" name="Rectangle 5"/>
          <p:cNvSpPr>
            <a:spLocks noGrp="1" noChangeArrowheads="1"/>
          </p:cNvSpPr>
          <p:nvPr>
            <p:ph type="sldNum" sz="quarter" idx="3"/>
          </p:nvPr>
        </p:nvSpPr>
        <p:spPr bwMode="auto">
          <a:xfrm>
            <a:off x="3857413" y="9442371"/>
            <a:ext cx="2949787" cy="49696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FF6F4C1-4114-4918-8993-473D0CD5DCE6}" type="slidenum">
              <a:rPr lang="en-US"/>
              <a:pPr>
                <a:defRPr/>
              </a:pPr>
              <a:t>‹#›</a:t>
            </a:fld>
            <a:endParaRPr lang="en-US"/>
          </a:p>
        </p:txBody>
      </p:sp>
    </p:spTree>
    <p:extLst>
      <p:ext uri="{BB962C8B-B14F-4D97-AF65-F5344CB8AC3E}">
        <p14:creationId xmlns:p14="http://schemas.microsoft.com/office/powerpoint/2010/main" val="211203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49787" cy="4969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0483" name="Rectangle 3"/>
          <p:cNvSpPr>
            <a:spLocks noGrp="1" noChangeArrowheads="1"/>
          </p:cNvSpPr>
          <p:nvPr>
            <p:ph type="dt" idx="1"/>
          </p:nvPr>
        </p:nvSpPr>
        <p:spPr bwMode="auto">
          <a:xfrm>
            <a:off x="3857413" y="0"/>
            <a:ext cx="2949787" cy="4969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45060" name="Rectangle 4"/>
          <p:cNvSpPr>
            <a:spLocks noGrp="1" noRot="1" noChangeAspect="1" noChangeArrowheads="1" noTextEdit="1"/>
          </p:cNvSpPr>
          <p:nvPr>
            <p:ph type="sldImg" idx="2"/>
          </p:nvPr>
        </p:nvSpPr>
        <p:spPr bwMode="auto">
          <a:xfrm>
            <a:off x="92075" y="746125"/>
            <a:ext cx="6623050" cy="3725863"/>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907627" y="4721186"/>
            <a:ext cx="4991947" cy="44727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486" name="Rectangle 6"/>
          <p:cNvSpPr>
            <a:spLocks noGrp="1" noChangeArrowheads="1"/>
          </p:cNvSpPr>
          <p:nvPr>
            <p:ph type="ftr" sz="quarter" idx="4"/>
          </p:nvPr>
        </p:nvSpPr>
        <p:spPr bwMode="auto">
          <a:xfrm>
            <a:off x="0" y="9442371"/>
            <a:ext cx="2949787" cy="49696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0487" name="Rectangle 7"/>
          <p:cNvSpPr>
            <a:spLocks noGrp="1" noChangeArrowheads="1"/>
          </p:cNvSpPr>
          <p:nvPr>
            <p:ph type="sldNum" sz="quarter" idx="5"/>
          </p:nvPr>
        </p:nvSpPr>
        <p:spPr bwMode="auto">
          <a:xfrm>
            <a:off x="3857413" y="9442371"/>
            <a:ext cx="2949787" cy="49696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1EDB437F-59FE-4A6C-A802-8DC82142699A}" type="slidenum">
              <a:rPr lang="en-US"/>
              <a:pPr>
                <a:defRPr/>
              </a:pPr>
              <a:t>‹#›</a:t>
            </a:fld>
            <a:endParaRPr lang="en-US"/>
          </a:p>
        </p:txBody>
      </p:sp>
    </p:spTree>
    <p:extLst>
      <p:ext uri="{BB962C8B-B14F-4D97-AF65-F5344CB8AC3E}">
        <p14:creationId xmlns:p14="http://schemas.microsoft.com/office/powerpoint/2010/main" val="17281013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pitchFamily="-65"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sites.tufts.edu/ets/wp-content/uploads/sites/504/nggallery/learning-catalytics/lc-views.png"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i.ytimg.com/vi/uDecKNv53Ps/maxresdefault.jpg"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r>
              <a:rPr lang="en-AU" dirty="0"/>
              <a:t>How can educators effectively connect and support enabling students through digital technologies? Building on the authors’ previous research in digital learning in enabling programs, this paper will outline recent learning technologies implemented in enabling courses at UniSA College. Through extending students digital wisdom, we are able to provide learning experiences which support creative, adaptive and collaborative technology-enhanced learning which prepares students as lifelong learners for 21st Century frontiers (</a:t>
            </a:r>
            <a:r>
              <a:rPr lang="en-AU" dirty="0" err="1"/>
              <a:t>Prensky</a:t>
            </a:r>
            <a:r>
              <a:rPr lang="en-AU"/>
              <a:t> 2012). New technologies have been implemented in key courses at </a:t>
            </a:r>
            <a:r>
              <a:rPr lang="en-AU" err="1"/>
              <a:t>UniSA</a:t>
            </a:r>
            <a:r>
              <a:rPr lang="en-AU"/>
              <a:t> College to extend students’ connection through paired and team-based learning, while also strengthening the learning community both on campus and online. This paper will outline tools for learning and student outcomes. </a:t>
            </a:r>
          </a:p>
          <a:p>
            <a:endParaRPr lang="en-AU"/>
          </a:p>
          <a:p>
            <a:r>
              <a:rPr lang="en-AU"/>
              <a:t>This paper will share the learning experiences from early-adopters who have integrated these technologies, with strategies for effective use and the benefits for students outlined to assist other educators in introducing new technologies in their teaching. Technology as a useful servant in the classroom allows for real-time responsiveness to diverse learner needs and a positive student experience.</a:t>
            </a:r>
          </a:p>
          <a:p>
            <a:pPr>
              <a:spcBef>
                <a:spcPts val="0"/>
              </a:spcBef>
              <a:spcAft>
                <a:spcPts val="0"/>
              </a:spcAft>
            </a:pPr>
            <a:endParaRPr lang="en-AU" b="1"/>
          </a:p>
          <a:p>
            <a:pPr>
              <a:spcBef>
                <a:spcPts val="0"/>
              </a:spcBef>
              <a:spcAft>
                <a:spcPts val="0"/>
              </a:spcAft>
            </a:pPr>
            <a:r>
              <a:rPr lang="en-AU" b="1"/>
              <a:t>(Give overview of presentation in 20 seconds)</a:t>
            </a:r>
          </a:p>
        </p:txBody>
      </p:sp>
      <p:sp>
        <p:nvSpPr>
          <p:cNvPr id="4" name="Slide Number Placeholder 3"/>
          <p:cNvSpPr>
            <a:spLocks noGrp="1"/>
          </p:cNvSpPr>
          <p:nvPr>
            <p:ph type="sldNum" sz="quarter" idx="10"/>
          </p:nvPr>
        </p:nvSpPr>
        <p:spPr/>
        <p:txBody>
          <a:bodyPr/>
          <a:lstStyle/>
          <a:p>
            <a:fld id="{CC227803-71BA-4BD2-AA62-E9DC12E3953C}" type="slidenum">
              <a:rPr lang="en-AU" smtClean="0"/>
              <a:t>1</a:t>
            </a:fld>
            <a:endParaRPr lang="en-AU"/>
          </a:p>
        </p:txBody>
      </p:sp>
    </p:spTree>
    <p:extLst>
      <p:ext uri="{BB962C8B-B14F-4D97-AF65-F5344CB8AC3E}">
        <p14:creationId xmlns:p14="http://schemas.microsoft.com/office/powerpoint/2010/main" val="2553733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Student facing tools in lectures</a:t>
            </a:r>
          </a:p>
          <a:p>
            <a:endParaRPr lang="en-US" dirty="0">
              <a:cs typeface="Calibri"/>
            </a:endParaRPr>
          </a:p>
          <a:p>
            <a:r>
              <a:rPr lang="en-US" dirty="0">
                <a:cs typeface="Calibri"/>
              </a:rPr>
              <a:t>Learning Catalytics  </a:t>
            </a:r>
            <a:r>
              <a:rPr lang="en-US" dirty="0">
                <a:hlinkClick r:id="rId3"/>
              </a:rPr>
              <a:t>https://sites.tufts.edu/ets/wp-content/uploads/sites/504/nggallery/learning-catalytics/lc-views.png</a:t>
            </a:r>
            <a:r>
              <a:rPr lang="en-US" dirty="0"/>
              <a:t> </a:t>
            </a:r>
            <a:endParaRPr lang="en-US" dirty="0">
              <a:cs typeface="Calibri"/>
            </a:endParaRPr>
          </a:p>
          <a:p>
            <a:endParaRPr lang="en-US" dirty="0">
              <a:cs typeface="Calibri"/>
            </a:endParaRPr>
          </a:p>
          <a:p>
            <a:r>
              <a:rPr lang="en-US" dirty="0">
                <a:cs typeface="Calibri"/>
              </a:rPr>
              <a:t>Kahoot </a:t>
            </a:r>
            <a:r>
              <a:rPr lang="en-US" dirty="0">
                <a:hlinkClick r:id="rId4"/>
              </a:rPr>
              <a:t>https://i.ytimg.com/vi/uDecKNv53Ps/maxresdefault.jpg</a:t>
            </a:r>
            <a:endParaRPr lang="en-US" dirty="0"/>
          </a:p>
          <a:p>
            <a:endParaRPr lang="en-US" dirty="0"/>
          </a:p>
          <a:p>
            <a:r>
              <a:rPr lang="en-US" dirty="0"/>
              <a:t>Padlet http s://imgglb.padletcdn.com/v13/image?t=c_limit,dpr_1,h_535,w_883&amp;url=https%3A%2F%2Fstorage.googleapis.com%2Fpadlet-assets%2Fimage%2Fscreen_devices.png</a:t>
            </a:r>
            <a:endParaRPr lang="en-US" dirty="0">
              <a:cs typeface="Calibri"/>
            </a:endParaRPr>
          </a:p>
          <a:p>
            <a:endParaRPr lang="en-US" dirty="0"/>
          </a:p>
          <a:p>
            <a:endParaRPr lang="en-US" dirty="0">
              <a:cs typeface="Calibri"/>
            </a:endParaRPr>
          </a:p>
        </p:txBody>
      </p:sp>
      <p:sp>
        <p:nvSpPr>
          <p:cNvPr id="4" name="Slide Number Placeholder 3"/>
          <p:cNvSpPr>
            <a:spLocks noGrp="1"/>
          </p:cNvSpPr>
          <p:nvPr>
            <p:ph type="sldNum" sz="quarter" idx="10"/>
          </p:nvPr>
        </p:nvSpPr>
        <p:spPr/>
        <p:txBody>
          <a:bodyPr/>
          <a:lstStyle/>
          <a:p>
            <a:fld id="{BDBD4248-0421-4AA7-A333-469390E1B60C}" type="slidenum">
              <a:rPr lang="en-AU" smtClean="0"/>
              <a:t>10</a:t>
            </a:fld>
            <a:endParaRPr lang="en-AU" dirty="0"/>
          </a:p>
        </p:txBody>
      </p:sp>
    </p:spTree>
    <p:extLst>
      <p:ext uri="{BB962C8B-B14F-4D97-AF65-F5344CB8AC3E}">
        <p14:creationId xmlns:p14="http://schemas.microsoft.com/office/powerpoint/2010/main" val="3333994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Infographics by E. Mitchell and K. Trebilcock. App by R. Fenbow.</a:t>
            </a:r>
            <a:r>
              <a:rPr lang="en-AU" baseline="0" dirty="0"/>
              <a:t> Website by M. Klassen. </a:t>
            </a:r>
            <a:endParaRPr lang="en-AU" dirty="0"/>
          </a:p>
        </p:txBody>
      </p:sp>
      <p:sp>
        <p:nvSpPr>
          <p:cNvPr id="4" name="Slide Number Placeholder 3"/>
          <p:cNvSpPr>
            <a:spLocks noGrp="1"/>
          </p:cNvSpPr>
          <p:nvPr>
            <p:ph type="sldNum" sz="quarter" idx="10"/>
          </p:nvPr>
        </p:nvSpPr>
        <p:spPr/>
        <p:txBody>
          <a:bodyPr/>
          <a:lstStyle/>
          <a:p>
            <a:pPr>
              <a:defRPr/>
            </a:pPr>
            <a:fld id="{1EDB437F-59FE-4A6C-A802-8DC82142699A}" type="slidenum">
              <a:rPr lang="en-US" smtClean="0"/>
              <a:pPr>
                <a:defRPr/>
              </a:pPr>
              <a:t>14</a:t>
            </a:fld>
            <a:endParaRPr lang="en-US" dirty="0"/>
          </a:p>
        </p:txBody>
      </p:sp>
    </p:spTree>
    <p:extLst>
      <p:ext uri="{BB962C8B-B14F-4D97-AF65-F5344CB8AC3E}">
        <p14:creationId xmlns:p14="http://schemas.microsoft.com/office/powerpoint/2010/main" val="1913711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Drawing upon successes reported on at previous FABENZ conferences, this research update will focus on integrating technology for student participation and collaborative learning. The use of tools, such as Learning </a:t>
            </a:r>
            <a:r>
              <a:rPr lang="en-AU" dirty="0" err="1"/>
              <a:t>Catalytics</a:t>
            </a:r>
            <a:r>
              <a:rPr lang="en-AU" dirty="0"/>
              <a:t>, to pair students and generate team-based learning is having a positive impact for students through peer modelling and sharing study processes. </a:t>
            </a:r>
            <a:endParaRPr lang="en-US" dirty="0"/>
          </a:p>
          <a:p>
            <a:endParaRPr lang="en-AU" dirty="0"/>
          </a:p>
          <a:p>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r>
              <a:rPr lang="en-US" dirty="0" err="1"/>
              <a:t>Utilising</a:t>
            </a:r>
            <a:r>
              <a:rPr lang="en-US" dirty="0"/>
              <a:t>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r>
              <a:rPr lang="en-AU" dirty="0"/>
              <a:t>The introduction of video content tools like </a:t>
            </a:r>
            <a:r>
              <a:rPr lang="en-AU" dirty="0" err="1"/>
              <a:t>Panopto</a:t>
            </a:r>
            <a:r>
              <a:rPr lang="en-AU" dirty="0"/>
              <a:t>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endParaRPr lang="en-US" dirty="0"/>
          </a:p>
        </p:txBody>
      </p:sp>
      <p:sp>
        <p:nvSpPr>
          <p:cNvPr id="4" name="Slide Number Placeholder 3"/>
          <p:cNvSpPr>
            <a:spLocks noGrp="1"/>
          </p:cNvSpPr>
          <p:nvPr>
            <p:ph type="sldNum" sz="quarter" idx="5"/>
          </p:nvPr>
        </p:nvSpPr>
        <p:spPr/>
        <p:txBody>
          <a:bodyPr/>
          <a:lstStyle/>
          <a:p>
            <a:pPr>
              <a:defRPr/>
            </a:pPr>
            <a:fld id="{1EDB437F-59FE-4A6C-A802-8DC82142699A}" type="slidenum">
              <a:rPr lang="en-US"/>
              <a:pPr>
                <a:defRPr/>
              </a:pPr>
              <a:t>15</a:t>
            </a:fld>
            <a:endParaRPr lang="en-US"/>
          </a:p>
        </p:txBody>
      </p:sp>
    </p:spTree>
    <p:extLst>
      <p:ext uri="{BB962C8B-B14F-4D97-AF65-F5344CB8AC3E}">
        <p14:creationId xmlns:p14="http://schemas.microsoft.com/office/powerpoint/2010/main" val="1758656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Back-end analysis through MOODLE</a:t>
            </a:r>
          </a:p>
          <a:p>
            <a:endParaRPr lang="en-US" dirty="0">
              <a:cs typeface="Calibri"/>
            </a:endParaRPr>
          </a:p>
          <a:p>
            <a:r>
              <a:rPr lang="en-US" dirty="0">
                <a:cs typeface="Calibri"/>
              </a:rPr>
              <a:t>Dashboard visualisation</a:t>
            </a:r>
          </a:p>
          <a:p>
            <a:endParaRPr lang="en-US" dirty="0">
              <a:cs typeface="Calibri"/>
            </a:endParaRPr>
          </a:p>
          <a:p>
            <a:r>
              <a:rPr lang="en-US" dirty="0">
                <a:cs typeface="Calibri"/>
              </a:rPr>
              <a:t>Means to communicate with Students-at-risk en masse</a:t>
            </a:r>
          </a:p>
          <a:p>
            <a:endParaRPr lang="en-US" dirty="0">
              <a:cs typeface="Calibri"/>
            </a:endParaRPr>
          </a:p>
        </p:txBody>
      </p:sp>
      <p:sp>
        <p:nvSpPr>
          <p:cNvPr id="4" name="Slide Number Placeholder 3"/>
          <p:cNvSpPr>
            <a:spLocks noGrp="1"/>
          </p:cNvSpPr>
          <p:nvPr>
            <p:ph type="sldNum" sz="quarter" idx="10"/>
          </p:nvPr>
        </p:nvSpPr>
        <p:spPr/>
        <p:txBody>
          <a:bodyPr/>
          <a:lstStyle/>
          <a:p>
            <a:fld id="{BDBD4248-0421-4AA7-A333-469390E1B60C}" type="slidenum">
              <a:rPr lang="en-AU" smtClean="0"/>
              <a:t>18</a:t>
            </a:fld>
            <a:endParaRPr lang="en-AU" dirty="0"/>
          </a:p>
        </p:txBody>
      </p:sp>
    </p:spTree>
    <p:extLst>
      <p:ext uri="{BB962C8B-B14F-4D97-AF65-F5344CB8AC3E}">
        <p14:creationId xmlns:p14="http://schemas.microsoft.com/office/powerpoint/2010/main" val="1116667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19</a:t>
            </a:fld>
            <a:endParaRPr lang="en-US" altLang="en-US"/>
          </a:p>
        </p:txBody>
      </p:sp>
    </p:spTree>
    <p:extLst>
      <p:ext uri="{BB962C8B-B14F-4D97-AF65-F5344CB8AC3E}">
        <p14:creationId xmlns:p14="http://schemas.microsoft.com/office/powerpoint/2010/main" val="1728431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a:t>Feedback?</a:t>
            </a:r>
          </a:p>
          <a:p>
            <a:pPr marL="0" marR="0" indent="0" algn="l" defTabSz="914400" rtl="0" eaLnBrk="1" fontAlgn="auto" latinLnBrk="0" hangingPunct="1">
              <a:lnSpc>
                <a:spcPct val="100000"/>
              </a:lnSpc>
              <a:spcBef>
                <a:spcPts val="0"/>
              </a:spcBef>
              <a:spcAft>
                <a:spcPts val="0"/>
              </a:spcAft>
              <a:buClrTx/>
              <a:buSzTx/>
              <a:buFontTx/>
              <a:buNone/>
              <a:tabLst/>
              <a:defRPr/>
            </a:pPr>
            <a:endParaRPr lang="en-AU"/>
          </a:p>
          <a:p>
            <a:pPr marL="0" marR="0" indent="0" algn="l" defTabSz="914400" rtl="0" eaLnBrk="1" fontAlgn="auto" latinLnBrk="0" hangingPunct="1">
              <a:lnSpc>
                <a:spcPct val="100000"/>
              </a:lnSpc>
              <a:spcBef>
                <a:spcPts val="0"/>
              </a:spcBef>
              <a:spcAft>
                <a:spcPts val="0"/>
              </a:spcAft>
              <a:buClrTx/>
              <a:buSzTx/>
              <a:buFontTx/>
              <a:buNone/>
              <a:tabLst/>
              <a:defRPr/>
            </a:pPr>
            <a:r>
              <a:rPr lang="en-AU"/>
              <a:t>Questions?</a:t>
            </a:r>
          </a:p>
          <a:p>
            <a:endParaRPr lang="en-AU"/>
          </a:p>
        </p:txBody>
      </p:sp>
      <p:sp>
        <p:nvSpPr>
          <p:cNvPr id="4" name="Slide Number Placeholder 3"/>
          <p:cNvSpPr>
            <a:spLocks noGrp="1"/>
          </p:cNvSpPr>
          <p:nvPr>
            <p:ph type="sldNum" sz="quarter" idx="10"/>
          </p:nvPr>
        </p:nvSpPr>
        <p:spPr/>
        <p:txBody>
          <a:bodyPr/>
          <a:lstStyle/>
          <a:p>
            <a:fld id="{CC227803-71BA-4BD2-AA62-E9DC12E3953C}" type="slidenum">
              <a:rPr lang="en-AU" smtClean="0"/>
              <a:t>20</a:t>
            </a:fld>
            <a:endParaRPr lang="en-AU"/>
          </a:p>
        </p:txBody>
      </p:sp>
    </p:spTree>
    <p:extLst>
      <p:ext uri="{BB962C8B-B14F-4D97-AF65-F5344CB8AC3E}">
        <p14:creationId xmlns:p14="http://schemas.microsoft.com/office/powerpoint/2010/main" val="2553733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2</a:t>
            </a:fld>
            <a:endParaRPr lang="en-US" altLang="en-US"/>
          </a:p>
        </p:txBody>
      </p:sp>
    </p:spTree>
    <p:extLst>
      <p:ext uri="{BB962C8B-B14F-4D97-AF65-F5344CB8AC3E}">
        <p14:creationId xmlns:p14="http://schemas.microsoft.com/office/powerpoint/2010/main" val="3843727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3</a:t>
            </a:fld>
            <a:endParaRPr lang="en-US" altLang="en-US"/>
          </a:p>
        </p:txBody>
      </p:sp>
    </p:spTree>
    <p:extLst>
      <p:ext uri="{BB962C8B-B14F-4D97-AF65-F5344CB8AC3E}">
        <p14:creationId xmlns:p14="http://schemas.microsoft.com/office/powerpoint/2010/main" val="2117571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spcBef>
                <a:spcPct val="20000"/>
              </a:spcBef>
              <a:defRPr/>
            </a:pPr>
            <a:r>
              <a:rPr lang="en-AU" dirty="0"/>
              <a:t>Six points</a:t>
            </a:r>
            <a:endParaRPr lang="en-US"/>
          </a:p>
          <a:p>
            <a:pPr>
              <a:spcBef>
                <a:spcPct val="20000"/>
              </a:spcBef>
              <a:defRPr/>
            </a:pPr>
            <a:r>
              <a:rPr lang="en-AU" dirty="0" err="1"/>
              <a:t>Panopto</a:t>
            </a:r>
            <a:r>
              <a:rPr lang="en-AU" dirty="0"/>
              <a:t> – </a:t>
            </a:r>
            <a:r>
              <a:rPr lang="en-AU" dirty="0" err="1"/>
              <a:t>chapterise</a:t>
            </a:r>
            <a:r>
              <a:rPr lang="en-AU" dirty="0"/>
              <a:t>, analytics, captioning</a:t>
            </a:r>
            <a:endParaRPr lang="en-US"/>
          </a:p>
          <a:p>
            <a:pPr>
              <a:spcBef>
                <a:spcPct val="20000"/>
              </a:spcBef>
              <a:defRPr/>
            </a:pPr>
            <a:r>
              <a:rPr lang="en-AU" dirty="0"/>
              <a:t>Example from practice – Anthea lecture with head and slides, </a:t>
            </a:r>
            <a:br>
              <a:rPr lang="en-AU" dirty="0"/>
            </a:br>
            <a:r>
              <a:rPr lang="en-AU" dirty="0"/>
              <a:t>Anthea individual recorded short videos with thumbnail (note: introductory videos on how to navigate course site – link to on task and ability to send out reminders) </a:t>
            </a:r>
            <a:endParaRPr lang="en-US"/>
          </a:p>
          <a:p>
            <a:pPr>
              <a:spcBef>
                <a:spcPct val="20000"/>
              </a:spcBef>
              <a:defRPr/>
            </a:pPr>
            <a:r>
              <a:rPr lang="en-AU" dirty="0"/>
              <a:t>Concluding slide</a:t>
            </a:r>
            <a:endParaRPr lang="en-US" dirty="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4</a:t>
            </a:fld>
            <a:endParaRPr lang="en-US" altLang="en-US"/>
          </a:p>
        </p:txBody>
      </p:sp>
    </p:spTree>
    <p:extLst>
      <p:ext uri="{BB962C8B-B14F-4D97-AF65-F5344CB8AC3E}">
        <p14:creationId xmlns:p14="http://schemas.microsoft.com/office/powerpoint/2010/main" val="3983737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5</a:t>
            </a:fld>
            <a:endParaRPr lang="en-US" altLang="en-US"/>
          </a:p>
        </p:txBody>
      </p:sp>
    </p:spTree>
    <p:extLst>
      <p:ext uri="{BB962C8B-B14F-4D97-AF65-F5344CB8AC3E}">
        <p14:creationId xmlns:p14="http://schemas.microsoft.com/office/powerpoint/2010/main" val="12941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6</a:t>
            </a:fld>
            <a:endParaRPr lang="en-US" altLang="en-US"/>
          </a:p>
        </p:txBody>
      </p:sp>
    </p:spTree>
    <p:extLst>
      <p:ext uri="{BB962C8B-B14F-4D97-AF65-F5344CB8AC3E}">
        <p14:creationId xmlns:p14="http://schemas.microsoft.com/office/powerpoint/2010/main" val="434237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7</a:t>
            </a:fld>
            <a:endParaRPr lang="en-US" altLang="en-US"/>
          </a:p>
        </p:txBody>
      </p:sp>
    </p:spTree>
    <p:extLst>
      <p:ext uri="{BB962C8B-B14F-4D97-AF65-F5344CB8AC3E}">
        <p14:creationId xmlns:p14="http://schemas.microsoft.com/office/powerpoint/2010/main" val="232312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dirty="0"/>
              <a:t>Drawing upon successes reported on at previous FABENZ conferences, this research update will focus on integrating technology for student participation and collaborative learning. The use of tools, such as Learning Catalytics, to pair students and generate team-based learning is having a positive impact for students through peer modelling and sharing study processes. </a:t>
            </a:r>
            <a:endParaRPr lang="en-US" dirty="0"/>
          </a:p>
          <a:p>
            <a:pPr>
              <a:defRPr/>
            </a:pPr>
            <a:endParaRPr lang="en-AU" dirty="0"/>
          </a:p>
          <a:p>
            <a:pPr>
              <a:defRPr/>
            </a:pPr>
            <a:r>
              <a:rPr lang="en-AU" dirty="0"/>
              <a:t>Integration and analysis of learning analytics through MOODLE allows for targeted support of students-at-risk. Recognising the diverse needs of students in enabling programs, learning analytics provides opportunities to tailor student learning experiences. As Aguilar argues:</a:t>
            </a:r>
            <a:endParaRPr lang="en-US" dirty="0"/>
          </a:p>
          <a:p>
            <a:pPr>
              <a:defRPr/>
            </a:pPr>
            <a:r>
              <a:rPr lang="en-US" dirty="0"/>
              <a:t>Utilising big data, good design, and the input of stakeholders they are meant to serve, learning analytics techniques aim to develop applications for the sole purpose of reducing the classroom size to 1.... these digital innovations will enable us to finally do away with a model of education that teaches toward the non-existent average student, replacing it with one that is more socially just and equitable; one that acknowledges and supports the individual needs of every student (2018, p. 42).</a:t>
            </a:r>
            <a:endParaRPr lang="en-AU" dirty="0"/>
          </a:p>
          <a:p>
            <a:pPr>
              <a:defRPr/>
            </a:pPr>
            <a:r>
              <a:rPr lang="en-AU" dirty="0"/>
              <a:t>The introduction of video content tools like Panopto at institutional level supports further development of interactive online content and analysis of student connection with learning resources. These new technologies support praxis, with reflective academics able to utilise metrics of student engagement to further inform their decisions about content. </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8</a:t>
            </a:fld>
            <a:endParaRPr lang="en-US" altLang="en-US"/>
          </a:p>
        </p:txBody>
      </p:sp>
    </p:spTree>
    <p:extLst>
      <p:ext uri="{BB962C8B-B14F-4D97-AF65-F5344CB8AC3E}">
        <p14:creationId xmlns:p14="http://schemas.microsoft.com/office/powerpoint/2010/main" val="2009496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AU" u="sng" dirty="0"/>
              <a:t>Jenny’s six</a:t>
            </a:r>
            <a:r>
              <a:rPr lang="en-AU" u="sng" baseline="0" dirty="0"/>
              <a:t> points.</a:t>
            </a:r>
          </a:p>
          <a:p>
            <a:pPr eaLnBrk="1" hangingPunct="1">
              <a:buNone/>
            </a:pPr>
            <a:r>
              <a:rPr lang="en-AU" altLang="en-US" sz="1200" b="0" dirty="0">
                <a:solidFill>
                  <a:srgbClr val="FF0000"/>
                </a:solidFill>
              </a:rPr>
              <a:t>Learning analytics holistically</a:t>
            </a:r>
          </a:p>
          <a:p>
            <a:pPr eaLnBrk="1" hangingPunct="1">
              <a:buNone/>
            </a:pPr>
            <a:r>
              <a:rPr lang="en-AU" altLang="en-US" sz="1200" b="0" dirty="0">
                <a:solidFill>
                  <a:srgbClr val="FF0000"/>
                </a:solidFill>
              </a:rPr>
              <a:t>Interactive</a:t>
            </a:r>
            <a:r>
              <a:rPr lang="en-AU" altLang="en-US" sz="1200" b="0" baseline="0" dirty="0">
                <a:solidFill>
                  <a:srgbClr val="FF0000"/>
                </a:solidFill>
              </a:rPr>
              <a:t> lectures through learning analytics tools</a:t>
            </a:r>
            <a:r>
              <a:rPr lang="en-AU" altLang="en-US" sz="1200" b="0" dirty="0">
                <a:solidFill>
                  <a:srgbClr val="FF0000"/>
                </a:solidFill>
              </a:rPr>
              <a:t/>
            </a:r>
            <a:br>
              <a:rPr lang="en-AU" altLang="en-US" sz="1200" b="0" dirty="0">
                <a:solidFill>
                  <a:srgbClr val="FF0000"/>
                </a:solidFill>
              </a:rPr>
            </a:br>
            <a:r>
              <a:rPr lang="en-AU" altLang="en-US" sz="1200" b="0" dirty="0">
                <a:solidFill>
                  <a:srgbClr val="FF0000"/>
                </a:solidFill>
              </a:rPr>
              <a:t>Padlet – 2 examples</a:t>
            </a:r>
          </a:p>
          <a:p>
            <a:pPr eaLnBrk="1" hangingPunct="1">
              <a:buNone/>
            </a:pPr>
            <a:r>
              <a:rPr lang="en-AU" altLang="en-US" sz="1200" b="0" dirty="0">
                <a:solidFill>
                  <a:srgbClr val="FF0000"/>
                </a:solidFill>
              </a:rPr>
              <a:t>Sourcing ideas and scaffolding learning</a:t>
            </a:r>
          </a:p>
          <a:p>
            <a:pPr eaLnBrk="1" hangingPunct="1">
              <a:buNone/>
            </a:pPr>
            <a:r>
              <a:rPr lang="en-AU" altLang="en-US" sz="1200" b="0" dirty="0">
                <a:solidFill>
                  <a:srgbClr val="FF0000"/>
                </a:solidFill>
              </a:rPr>
              <a:t>Creative uses of technology (infographics, other modes of assessment)</a:t>
            </a:r>
          </a:p>
          <a:p>
            <a:pPr>
              <a:defRPr/>
            </a:pPr>
            <a:endParaRPr lang="en-AU" dirty="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61A7A3F-F417-406B-9F94-3BACCEFAD166}" type="slidenum">
              <a:rPr lang="en-US" altLang="en-US" smtClean="0"/>
              <a:pPr eaLnBrk="1" hangingPunct="1">
                <a:spcBef>
                  <a:spcPct val="0"/>
                </a:spcBef>
              </a:pPr>
              <a:t>9</a:t>
            </a:fld>
            <a:endParaRPr lang="en-US" altLang="en-US" dirty="0"/>
          </a:p>
        </p:txBody>
      </p:sp>
    </p:spTree>
    <p:extLst>
      <p:ext uri="{BB962C8B-B14F-4D97-AF65-F5344CB8AC3E}">
        <p14:creationId xmlns:p14="http://schemas.microsoft.com/office/powerpoint/2010/main" val="12509777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0349C"/>
        </a:solidFill>
        <a:effectLst/>
      </p:bgPr>
    </p:bg>
    <p:spTree>
      <p:nvGrpSpPr>
        <p:cNvPr id="1" name=""/>
        <p:cNvGrpSpPr/>
        <p:nvPr/>
      </p:nvGrpSpPr>
      <p:grpSpPr>
        <a:xfrm>
          <a:off x="0" y="0"/>
          <a:ext cx="0" cy="0"/>
          <a:chOff x="0" y="0"/>
          <a:chExt cx="0" cy="0"/>
        </a:xfrm>
      </p:grpSpPr>
      <p:sp>
        <p:nvSpPr>
          <p:cNvPr id="8200" name="Rectangle 8"/>
          <p:cNvSpPr>
            <a:spLocks noGrp="1" noChangeArrowheads="1"/>
          </p:cNvSpPr>
          <p:nvPr>
            <p:ph type="ctrTitle" sz="quarter"/>
          </p:nvPr>
        </p:nvSpPr>
        <p:spPr bwMode="auto">
          <a:xfrm>
            <a:off x="1440000" y="2538413"/>
            <a:ext cx="5791200" cy="290513"/>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lvl1pPr algn="l">
              <a:defRPr sz="2400">
                <a:solidFill>
                  <a:schemeClr val="bg1"/>
                </a:solidFill>
              </a:defRPr>
            </a:lvl1pPr>
          </a:lstStyle>
          <a:p>
            <a:r>
              <a:rPr lang="en-US"/>
              <a:t>Click to edit Master title style</a:t>
            </a:r>
          </a:p>
        </p:txBody>
      </p:sp>
      <p:sp>
        <p:nvSpPr>
          <p:cNvPr id="8203" name="Rectangle 11"/>
          <p:cNvSpPr>
            <a:spLocks noGrp="1" noChangeArrowheads="1"/>
          </p:cNvSpPr>
          <p:nvPr>
            <p:ph type="subTitle" sz="quarter" idx="1"/>
          </p:nvPr>
        </p:nvSpPr>
        <p:spPr bwMode="auto">
          <a:xfrm>
            <a:off x="1440000" y="2901553"/>
            <a:ext cx="6019800" cy="28932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l">
              <a:buFontTx/>
              <a:buNone/>
              <a:defRPr sz="1400">
                <a:solidFill>
                  <a:schemeClr val="bg1"/>
                </a:solidFill>
              </a:defRPr>
            </a:lvl1pPr>
          </a:lstStyle>
          <a:p>
            <a:r>
              <a:rPr lang="en-US"/>
              <a:t>Click to edit Master subtitle style</a:t>
            </a:r>
          </a:p>
        </p:txBody>
      </p:sp>
      <p:sp>
        <p:nvSpPr>
          <p:cNvPr id="6" name="Rectangle 5"/>
          <p:cNvSpPr/>
          <p:nvPr userDrawn="1"/>
        </p:nvSpPr>
        <p:spPr bwMode="auto">
          <a:xfrm>
            <a:off x="0" y="4762500"/>
            <a:ext cx="9144000" cy="381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cs typeface="Arial" charset="0"/>
            </a:endParaRPr>
          </a:p>
        </p:txBody>
      </p:sp>
      <p:sp>
        <p:nvSpPr>
          <p:cNvPr id="5" name="TextBox 4"/>
          <p:cNvSpPr txBox="1"/>
          <p:nvPr userDrawn="1"/>
        </p:nvSpPr>
        <p:spPr>
          <a:xfrm>
            <a:off x="1440000" y="4850926"/>
            <a:ext cx="6802300" cy="369332"/>
          </a:xfrm>
          <a:prstGeom prst="rect">
            <a:avLst/>
          </a:prstGeom>
          <a:noFill/>
        </p:spPr>
        <p:txBody>
          <a:bodyPr wrap="square" rtlCol="0">
            <a:spAutoFit/>
          </a:bodyPr>
          <a:lstStyle/>
          <a:p>
            <a:pPr rtl="0"/>
            <a:r>
              <a:rPr lang="en-US" sz="1800" kern="1200" baseline="30000">
                <a:solidFill>
                  <a:srgbClr val="00349C"/>
                </a:solidFill>
                <a:latin typeface="Arial" charset="0"/>
                <a:ea typeface="+mn-ea"/>
                <a:cs typeface="Arial" charset="0"/>
              </a:rPr>
              <a:t>• Educating Professionals  • Creating and Applying Knowledge  • Engaging our Communities</a:t>
            </a:r>
            <a:endParaRPr lang="en-US" sz="1800">
              <a:solidFill>
                <a:srgbClr val="00349C"/>
              </a:solidFill>
            </a:endParaRPr>
          </a:p>
        </p:txBody>
      </p:sp>
      <p:pic>
        <p:nvPicPr>
          <p:cNvPr id="7" name="Picture 6" descr="UniLndscplogo-wht_03r.png"/>
          <p:cNvPicPr>
            <a:picLocks noChangeAspect="1"/>
          </p:cNvPicPr>
          <p:nvPr userDrawn="1"/>
        </p:nvPicPr>
        <p:blipFill>
          <a:blip r:embed="rId2"/>
          <a:stretch>
            <a:fillRect/>
          </a:stretch>
        </p:blipFill>
        <p:spPr>
          <a:xfrm>
            <a:off x="6070600" y="371253"/>
            <a:ext cx="2806700" cy="71935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Rectangle 2"/>
          <p:cNvSpPr/>
          <p:nvPr userDrawn="1"/>
        </p:nvSpPr>
        <p:spPr bwMode="auto">
          <a:xfrm>
            <a:off x="0" y="4848225"/>
            <a:ext cx="9144000" cy="295275"/>
          </a:xfrm>
          <a:prstGeom prst="rect">
            <a:avLst/>
          </a:prstGeom>
          <a:solidFill>
            <a:srgbClr val="00349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cs typeface="Arial" charset="0"/>
            </a:endParaRPr>
          </a:p>
        </p:txBody>
      </p:sp>
      <p:pic>
        <p:nvPicPr>
          <p:cNvPr id="6" name="Picture 5" descr="UniLndscplogo-blu_01.png"/>
          <p:cNvPicPr>
            <a:picLocks noChangeAspect="1"/>
          </p:cNvPicPr>
          <p:nvPr userDrawn="1"/>
        </p:nvPicPr>
        <p:blipFill>
          <a:blip r:embed="rId2"/>
          <a:stretch>
            <a:fillRect/>
          </a:stretch>
        </p:blipFill>
        <p:spPr>
          <a:xfrm>
            <a:off x="7327900" y="4343657"/>
            <a:ext cx="1534925" cy="405000"/>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Rectangle 2"/>
          <p:cNvSpPr/>
          <p:nvPr userDrawn="1"/>
        </p:nvSpPr>
        <p:spPr bwMode="auto">
          <a:xfrm>
            <a:off x="0" y="4848225"/>
            <a:ext cx="9144000" cy="295275"/>
          </a:xfrm>
          <a:prstGeom prst="rect">
            <a:avLst/>
          </a:prstGeom>
          <a:solidFill>
            <a:srgbClr val="00349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cs typeface="Arial"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19250" y="44054"/>
            <a:ext cx="7067550" cy="529828"/>
          </a:xfrm>
          <a:prstGeom prst="rect">
            <a:avLst/>
          </a:prstGeom>
        </p:spPr>
        <p:txBody>
          <a:bodyPr/>
          <a:lstStyle/>
          <a:p>
            <a:r>
              <a:rPr lang="en-US"/>
              <a:t>Click to edit Master title style</a:t>
            </a:r>
            <a:endParaRPr lang="en-AU"/>
          </a:p>
        </p:txBody>
      </p:sp>
      <p:sp>
        <p:nvSpPr>
          <p:cNvPr id="3" name="Content Placeholder 2"/>
          <p:cNvSpPr>
            <a:spLocks noGrp="1"/>
          </p:cNvSpPr>
          <p:nvPr>
            <p:ph idx="1"/>
          </p:nvPr>
        </p:nvSpPr>
        <p:spPr>
          <a:xfrm>
            <a:off x="1619250" y="735807"/>
            <a:ext cx="7067550" cy="339447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4"/>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endParaRPr lang="en-AU" altLang="en-US"/>
          </a:p>
        </p:txBody>
      </p:sp>
      <p:sp>
        <p:nvSpPr>
          <p:cNvPr id="5" name="Rectangle 5"/>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endParaRPr lang="en-AU" altLang="en-US"/>
          </a:p>
        </p:txBody>
      </p:sp>
      <p:sp>
        <p:nvSpPr>
          <p:cNvPr id="6" name="Rectangle 6"/>
          <p:cNvSpPr>
            <a:spLocks noGrp="1" noChangeArrowheads="1"/>
          </p:cNvSpPr>
          <p:nvPr>
            <p:ph type="sldNum" sz="quarter" idx="12"/>
          </p:nvPr>
        </p:nvSpPr>
        <p:spPr>
          <a:xfrm>
            <a:off x="6553200" y="4683919"/>
            <a:ext cx="2133600" cy="357188"/>
          </a:xfrm>
          <a:prstGeom prst="rect">
            <a:avLst/>
          </a:prstGeom>
          <a:ln/>
        </p:spPr>
        <p:txBody>
          <a:bodyPr/>
          <a:lstStyle>
            <a:lvl1pPr>
              <a:defRPr/>
            </a:lvl1pPr>
          </a:lstStyle>
          <a:p>
            <a:pPr>
              <a:defRPr/>
            </a:pPr>
            <a:fld id="{F437F18E-364B-4061-A2EE-864578F2EE15}" type="slidenum">
              <a:rPr lang="en-AU" altLang="en-US"/>
              <a:pPr>
                <a:defRPr/>
              </a:pPr>
              <a:t>‹#›</a:t>
            </a:fld>
            <a:endParaRPr lang="en-AU" altLang="en-US"/>
          </a:p>
        </p:txBody>
      </p:sp>
    </p:spTree>
    <p:extLst>
      <p:ext uri="{BB962C8B-B14F-4D97-AF65-F5344CB8AC3E}">
        <p14:creationId xmlns:p14="http://schemas.microsoft.com/office/powerpoint/2010/main" val="3681018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endParaRPr lang="en-AU" altLang="en-US"/>
          </a:p>
        </p:txBody>
      </p:sp>
      <p:sp>
        <p:nvSpPr>
          <p:cNvPr id="6" name="Footer Placeholder 5"/>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endParaRPr lang="en-AU" altLang="en-US"/>
          </a:p>
        </p:txBody>
      </p:sp>
      <p:sp>
        <p:nvSpPr>
          <p:cNvPr id="7" name="Slide Number Placeholder 6"/>
          <p:cNvSpPr>
            <a:spLocks noGrp="1" noChangeArrowheads="1"/>
          </p:cNvSpPr>
          <p:nvPr>
            <p:ph type="sldNum" sz="quarter" idx="12"/>
          </p:nvPr>
        </p:nvSpPr>
        <p:spPr>
          <a:xfrm>
            <a:off x="6553200" y="4683919"/>
            <a:ext cx="2133600" cy="357188"/>
          </a:xfrm>
          <a:prstGeom prst="rect">
            <a:avLst/>
          </a:prstGeom>
          <a:ln/>
        </p:spPr>
        <p:txBody>
          <a:bodyPr/>
          <a:lstStyle>
            <a:lvl1pPr>
              <a:defRPr/>
            </a:lvl1pPr>
          </a:lstStyle>
          <a:p>
            <a:pPr>
              <a:defRPr/>
            </a:pPr>
            <a:fld id="{64C381A5-1805-402A-9350-F64686007668}" type="slidenum">
              <a:rPr lang="en-AU" altLang="en-US"/>
              <a:pPr>
                <a:defRPr/>
              </a:pPr>
              <a:t>‹#›</a:t>
            </a:fld>
            <a:endParaRPr lang="en-AU" altLang="en-US"/>
          </a:p>
        </p:txBody>
      </p:sp>
    </p:spTree>
    <p:extLst>
      <p:ext uri="{BB962C8B-B14F-4D97-AF65-F5344CB8AC3E}">
        <p14:creationId xmlns:p14="http://schemas.microsoft.com/office/powerpoint/2010/main" val="27343741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1" name="Text Box 17"/>
          <p:cNvSpPr txBox="1">
            <a:spLocks noChangeArrowheads="1"/>
          </p:cNvSpPr>
          <p:nvPr/>
        </p:nvSpPr>
        <p:spPr bwMode="auto">
          <a:xfrm>
            <a:off x="2971800" y="290514"/>
            <a:ext cx="3200400" cy="461665"/>
          </a:xfrm>
          <a:prstGeom prst="rect">
            <a:avLst/>
          </a:prstGeom>
          <a:noFill/>
          <a:ln w="9525">
            <a:noFill/>
            <a:miter lim="800000"/>
            <a:headEnd/>
            <a:tailEnd/>
          </a:ln>
        </p:spPr>
        <p:txBody>
          <a:bodyPr>
            <a:spAutoFit/>
          </a:bodyPr>
          <a:lstStyle/>
          <a:p>
            <a:pPr algn="ctr">
              <a:spcBef>
                <a:spcPct val="50000"/>
              </a:spcBef>
              <a:defRPr/>
            </a:pPr>
            <a:endParaRPr lang="en-US">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ctr" rtl="0" eaLnBrk="0" fontAlgn="base" hangingPunct="0">
        <a:spcBef>
          <a:spcPct val="0"/>
        </a:spcBef>
        <a:spcAft>
          <a:spcPct val="0"/>
        </a:spcAft>
        <a:defRPr sz="4400">
          <a:solidFill>
            <a:schemeClr val="tx2"/>
          </a:solidFill>
          <a:latin typeface="+mj-lt"/>
          <a:ea typeface="Arial" pitchFamily="-65" charset="0"/>
          <a:cs typeface="+mj-cs"/>
        </a:defRPr>
      </a:lvl1pPr>
      <a:lvl2pPr algn="ctr" rtl="0" eaLnBrk="0" fontAlgn="base" hangingPunct="0">
        <a:spcBef>
          <a:spcPct val="0"/>
        </a:spcBef>
        <a:spcAft>
          <a:spcPct val="0"/>
        </a:spcAft>
        <a:defRPr sz="4400">
          <a:solidFill>
            <a:schemeClr val="tx2"/>
          </a:solidFill>
          <a:latin typeface="Arial" charset="0"/>
          <a:ea typeface="Arial" pitchFamily="-65" charset="0"/>
          <a:cs typeface="Arial" charset="0"/>
        </a:defRPr>
      </a:lvl2pPr>
      <a:lvl3pPr algn="ctr" rtl="0" eaLnBrk="0" fontAlgn="base" hangingPunct="0">
        <a:spcBef>
          <a:spcPct val="0"/>
        </a:spcBef>
        <a:spcAft>
          <a:spcPct val="0"/>
        </a:spcAft>
        <a:defRPr sz="4400">
          <a:solidFill>
            <a:schemeClr val="tx2"/>
          </a:solidFill>
          <a:latin typeface="Arial" charset="0"/>
          <a:ea typeface="Arial" pitchFamily="-65" charset="0"/>
          <a:cs typeface="Arial" charset="0"/>
        </a:defRPr>
      </a:lvl3pPr>
      <a:lvl4pPr algn="ctr" rtl="0" eaLnBrk="0" fontAlgn="base" hangingPunct="0">
        <a:spcBef>
          <a:spcPct val="0"/>
        </a:spcBef>
        <a:spcAft>
          <a:spcPct val="0"/>
        </a:spcAft>
        <a:defRPr sz="4400">
          <a:solidFill>
            <a:schemeClr val="tx2"/>
          </a:solidFill>
          <a:latin typeface="Arial" charset="0"/>
          <a:ea typeface="Arial" pitchFamily="-65" charset="0"/>
          <a:cs typeface="Arial" charset="0"/>
        </a:defRPr>
      </a:lvl4pPr>
      <a:lvl5pPr algn="ctr" rtl="0" eaLnBrk="0" fontAlgn="base" hangingPunct="0">
        <a:spcBef>
          <a:spcPct val="0"/>
        </a:spcBef>
        <a:spcAft>
          <a:spcPct val="0"/>
        </a:spcAft>
        <a:defRPr sz="4400">
          <a:solidFill>
            <a:schemeClr val="tx2"/>
          </a:solidFill>
          <a:latin typeface="Arial" charset="0"/>
          <a:ea typeface="Arial" pitchFamily="-65"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unsplash.com/photos/4dpAqfTbvKA?utm_source=unsplash&amp;utm_medium=referral&amp;utm_content=creditCopyText"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3.jpeg"/><Relationship Id="rId4" Type="http://schemas.openxmlformats.org/officeDocument/2006/relationships/hyperlink" Target="https://unsplash.com/search/photos/galaxy-stars?utm_source=unsplash&amp;utm_medium=referral&amp;utm_content=creditCopyText"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0075" y="1726360"/>
            <a:ext cx="8177594" cy="376238"/>
          </a:xfrm>
        </p:spPr>
        <p:txBody>
          <a:bodyPr>
            <a:noAutofit/>
          </a:bodyPr>
          <a:lstStyle/>
          <a:p>
            <a:r>
              <a:rPr lang="en-AU" sz="3200" b="1" dirty="0">
                <a:solidFill>
                  <a:srgbClr val="FFFFFF"/>
                </a:solidFill>
              </a:rPr>
              <a:t>Enabling learning through digital technologies</a:t>
            </a:r>
            <a:endParaRPr lang="en-US" dirty="0"/>
          </a:p>
        </p:txBody>
      </p:sp>
      <p:sp>
        <p:nvSpPr>
          <p:cNvPr id="3" name="Subtitle 2"/>
          <p:cNvSpPr>
            <a:spLocks noGrp="1"/>
          </p:cNvSpPr>
          <p:nvPr>
            <p:ph type="subTitle" idx="1"/>
          </p:nvPr>
        </p:nvSpPr>
        <p:spPr>
          <a:xfrm>
            <a:off x="630075" y="2451172"/>
            <a:ext cx="7856376" cy="320133"/>
          </a:xfrm>
        </p:spPr>
        <p:txBody>
          <a:bodyPr>
            <a:noAutofit/>
          </a:bodyPr>
          <a:lstStyle/>
          <a:p>
            <a:r>
              <a:rPr lang="en-AU" sz="2000" dirty="0"/>
              <a:t>Dr Anthea Fudge, Jennifer Stokes and Tanya Weiler</a:t>
            </a:r>
            <a:endParaRPr lang="en-AU" sz="2000" i="1" dirty="0"/>
          </a:p>
          <a:p>
            <a:r>
              <a:rPr lang="en-AU" sz="2000" dirty="0"/>
              <a:t>Theme: New technology outside the classroom and within</a:t>
            </a:r>
          </a:p>
          <a:p>
            <a:r>
              <a:rPr lang="en-AU" sz="2000" dirty="0"/>
              <a:t>UniSA College, University of South Australia</a:t>
            </a:r>
            <a:endParaRPr lang="en-AU" dirty="0"/>
          </a:p>
          <a:p>
            <a:endParaRPr lang="en-AU" sz="2000" i="1" dirty="0"/>
          </a:p>
          <a:p>
            <a:r>
              <a:rPr lang="en-AU" sz="1600" i="1" dirty="0"/>
              <a:t>FABENZ</a:t>
            </a:r>
          </a:p>
          <a:p>
            <a:r>
              <a:rPr lang="en-AU" sz="1600" i="1" dirty="0"/>
              <a:t>Wellington 2018</a:t>
            </a:r>
          </a:p>
          <a:p>
            <a:r>
              <a:rPr lang="en-AU" sz="1600" dirty="0"/>
              <a:t/>
            </a:r>
            <a:br>
              <a:rPr lang="en-AU" sz="1600" dirty="0"/>
            </a:br>
            <a:endParaRPr lang="en-AU" sz="1600" dirty="0"/>
          </a:p>
        </p:txBody>
      </p:sp>
    </p:spTree>
    <p:custDataLst>
      <p:tags r:id="rId1"/>
    </p:custDataLst>
    <p:extLst>
      <p:ext uri="{BB962C8B-B14F-4D97-AF65-F5344CB8AC3E}">
        <p14:creationId xmlns:p14="http://schemas.microsoft.com/office/powerpoint/2010/main" val="343452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screenshot of a cell phone&#10;&#10;Description generated with high confidence">
            <a:extLst>
              <a:ext uri="{FF2B5EF4-FFF2-40B4-BE49-F238E27FC236}">
                <a16:creationId xmlns:a16="http://schemas.microsoft.com/office/drawing/2014/main" id="{6B29C66E-2712-4C2C-BB54-AE7343162DC0}"/>
              </a:ext>
            </a:extLst>
          </p:cNvPr>
          <p:cNvPicPr>
            <a:picLocks noChangeAspect="1"/>
          </p:cNvPicPr>
          <p:nvPr/>
        </p:nvPicPr>
        <p:blipFill rotWithShape="1">
          <a:blip r:embed="rId3"/>
          <a:srcRect b="1738"/>
          <a:stretch/>
        </p:blipFill>
        <p:spPr>
          <a:xfrm>
            <a:off x="525133" y="427829"/>
            <a:ext cx="3039489" cy="2049041"/>
          </a:xfrm>
          <a:prstGeom prst="rect">
            <a:avLst/>
          </a:prstGeom>
        </p:spPr>
      </p:pic>
      <p:pic>
        <p:nvPicPr>
          <p:cNvPr id="4" name="Picture 4" descr="A screenshot of a cell phone&#10;&#10;Description generated with very high confidence">
            <a:extLst>
              <a:ext uri="{FF2B5EF4-FFF2-40B4-BE49-F238E27FC236}">
                <a16:creationId xmlns:a16="http://schemas.microsoft.com/office/drawing/2014/main" id="{93FD29B8-2D12-4539-BC83-7557BCFE6AA6}"/>
              </a:ext>
            </a:extLst>
          </p:cNvPr>
          <p:cNvPicPr>
            <a:picLocks noChangeAspect="1"/>
          </p:cNvPicPr>
          <p:nvPr/>
        </p:nvPicPr>
        <p:blipFill rotWithShape="1">
          <a:blip r:embed="rId4"/>
          <a:srcRect b="6581"/>
          <a:stretch/>
        </p:blipFill>
        <p:spPr>
          <a:xfrm>
            <a:off x="4802197" y="427829"/>
            <a:ext cx="3901191" cy="2085287"/>
          </a:xfrm>
          <a:prstGeom prst="rect">
            <a:avLst/>
          </a:prstGeom>
        </p:spPr>
      </p:pic>
      <p:pic>
        <p:nvPicPr>
          <p:cNvPr id="6" name="Picture 6" descr="A screenshot of a cell phone&#10;&#10;Description generated with very high confidence">
            <a:extLst>
              <a:ext uri="{FF2B5EF4-FFF2-40B4-BE49-F238E27FC236}">
                <a16:creationId xmlns:a16="http://schemas.microsoft.com/office/drawing/2014/main" id="{05B2A487-E5F2-4528-AA8B-196D99DF6675}"/>
              </a:ext>
            </a:extLst>
          </p:cNvPr>
          <p:cNvPicPr>
            <a:picLocks noChangeAspect="1"/>
          </p:cNvPicPr>
          <p:nvPr/>
        </p:nvPicPr>
        <p:blipFill>
          <a:blip r:embed="rId5"/>
          <a:stretch>
            <a:fillRect/>
          </a:stretch>
        </p:blipFill>
        <p:spPr>
          <a:xfrm>
            <a:off x="2751487" y="2632175"/>
            <a:ext cx="3922862" cy="2382373"/>
          </a:xfrm>
          <a:prstGeom prst="rect">
            <a:avLst/>
          </a:prstGeom>
        </p:spPr>
      </p:pic>
    </p:spTree>
    <p:extLst>
      <p:ext uri="{BB962C8B-B14F-4D97-AF65-F5344CB8AC3E}">
        <p14:creationId xmlns:p14="http://schemas.microsoft.com/office/powerpoint/2010/main" val="71362554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txBox="1">
            <a:spLocks/>
          </p:cNvSpPr>
          <p:nvPr/>
        </p:nvSpPr>
        <p:spPr>
          <a:xfrm>
            <a:off x="409576" y="321469"/>
            <a:ext cx="8258175" cy="485775"/>
          </a:xfrm>
          <a:prstGeom prst="rect">
            <a:avLst/>
          </a:prstGeom>
        </p:spPr>
        <p:txBody>
          <a:bodyPr vert="horz" lIns="68580" tIns="34290" rIns="68580" bIns="34290" rtlCol="0" anchor="t">
            <a:normAutofit fontScale="92500"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AU" kern="0" dirty="0">
                <a:solidFill>
                  <a:srgbClr val="0000C8"/>
                </a:solidFill>
              </a:rPr>
              <a:t>Live </a:t>
            </a:r>
            <a:r>
              <a:rPr lang="en-AU" i="1" kern="0" dirty="0">
                <a:solidFill>
                  <a:srgbClr val="0000C8"/>
                </a:solidFill>
              </a:rPr>
              <a:t>Padlet:</a:t>
            </a:r>
            <a:r>
              <a:rPr lang="en-AU" kern="0" dirty="0">
                <a:solidFill>
                  <a:srgbClr val="0000C8"/>
                </a:solidFill>
              </a:rPr>
              <a:t> Building a learning community</a:t>
            </a:r>
            <a:endParaRPr lang="en-AU" kern="0" dirty="0">
              <a:solidFill>
                <a:srgbClr val="0000C8"/>
              </a:solidFill>
              <a:cs typeface="Calibri"/>
            </a:endParaRPr>
          </a:p>
        </p:txBody>
      </p:sp>
      <p:sp>
        <p:nvSpPr>
          <p:cNvPr id="3" name="Text Placeholder 2"/>
          <p:cNvSpPr txBox="1">
            <a:spLocks/>
          </p:cNvSpPr>
          <p:nvPr/>
        </p:nvSpPr>
        <p:spPr>
          <a:xfrm>
            <a:off x="4348450" y="4609709"/>
            <a:ext cx="5408109" cy="629213"/>
          </a:xfrm>
          <a:prstGeom prst="rect">
            <a:avLst/>
          </a:prstGeom>
        </p:spPr>
        <p:txBody>
          <a:bodyPr vert="horz" lIns="68580" tIns="34290" rIns="68580" bIns="34290" rtlCol="0" anchor="t">
            <a:no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lnSpc>
                <a:spcPct val="120000"/>
              </a:lnSpc>
              <a:spcBef>
                <a:spcPts val="0"/>
              </a:spcBef>
              <a:buNone/>
            </a:pPr>
            <a:r>
              <a:rPr lang="en-US" sz="1400" kern="0" dirty="0">
                <a:solidFill>
                  <a:srgbClr val="0000C8"/>
                </a:solidFill>
                <a:cs typeface="Calibri"/>
              </a:rPr>
              <a:t>Real-time lecture Padlet</a:t>
            </a:r>
            <a:br>
              <a:rPr lang="en-US" sz="1400" kern="0" dirty="0">
                <a:solidFill>
                  <a:srgbClr val="0000C8"/>
                </a:solidFill>
                <a:cs typeface="Calibri"/>
              </a:rPr>
            </a:br>
            <a:r>
              <a:rPr lang="en-US" sz="1400" i="1" kern="0" dirty="0">
                <a:solidFill>
                  <a:srgbClr val="0000C8"/>
                </a:solidFill>
                <a:cs typeface="Calibri"/>
              </a:rPr>
              <a:t>INFS 1022 Digital Literacy: Screen, Web and New Media</a:t>
            </a:r>
          </a:p>
          <a:p>
            <a:pPr marL="0" indent="0">
              <a:lnSpc>
                <a:spcPct val="120000"/>
              </a:lnSpc>
              <a:spcBef>
                <a:spcPts val="0"/>
              </a:spcBef>
              <a:buNone/>
            </a:pPr>
            <a:endParaRPr lang="en-US" sz="1400" kern="0" dirty="0">
              <a:solidFill>
                <a:srgbClr val="0000C8"/>
              </a:solidFill>
              <a:cs typeface="Calibri"/>
            </a:endParaRPr>
          </a:p>
          <a:p>
            <a:pPr marL="0" indent="0">
              <a:lnSpc>
                <a:spcPct val="120000"/>
              </a:lnSpc>
              <a:spcBef>
                <a:spcPts val="0"/>
              </a:spcBef>
              <a:buNone/>
            </a:pPr>
            <a:endParaRPr lang="en-US" sz="1400" kern="0" dirty="0">
              <a:solidFill>
                <a:srgbClr val="0000C8"/>
              </a:solidFill>
              <a:cs typeface="Calibri"/>
            </a:endParaRPr>
          </a:p>
        </p:txBody>
      </p:sp>
      <p:pic>
        <p:nvPicPr>
          <p:cNvPr id="4" name="Picture 4" descr="A screenshot of a social media post&#10;&#10;Description generated with very high confidence">
            <a:extLst>
              <a:ext uri="{FF2B5EF4-FFF2-40B4-BE49-F238E27FC236}">
                <a16:creationId xmlns:a16="http://schemas.microsoft.com/office/drawing/2014/main" id="{9AAA6853-D8B3-475C-9840-D28B607A4DC8}"/>
              </a:ext>
            </a:extLst>
          </p:cNvPr>
          <p:cNvPicPr>
            <a:picLocks noChangeAspect="1"/>
          </p:cNvPicPr>
          <p:nvPr/>
        </p:nvPicPr>
        <p:blipFill>
          <a:blip r:embed="rId2"/>
          <a:stretch>
            <a:fillRect/>
          </a:stretch>
        </p:blipFill>
        <p:spPr>
          <a:xfrm>
            <a:off x="497150" y="807244"/>
            <a:ext cx="8378290" cy="3802465"/>
          </a:xfrm>
          <a:prstGeom prst="rect">
            <a:avLst/>
          </a:prstGeom>
        </p:spPr>
      </p:pic>
    </p:spTree>
    <p:extLst>
      <p:ext uri="{BB962C8B-B14F-4D97-AF65-F5344CB8AC3E}">
        <p14:creationId xmlns:p14="http://schemas.microsoft.com/office/powerpoint/2010/main" val="28142080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txBox="1">
            <a:spLocks/>
          </p:cNvSpPr>
          <p:nvPr/>
        </p:nvSpPr>
        <p:spPr>
          <a:xfrm>
            <a:off x="409575" y="321469"/>
            <a:ext cx="8465865" cy="628442"/>
          </a:xfrm>
          <a:prstGeom prst="rect">
            <a:avLst/>
          </a:prstGeom>
        </p:spPr>
        <p:txBody>
          <a:bodyPr vert="horz" lIns="68580" tIns="34290" rIns="68580" bIns="34290" rtlCol="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AU" kern="0" dirty="0">
                <a:solidFill>
                  <a:srgbClr val="0000C8"/>
                </a:solidFill>
              </a:rPr>
              <a:t>Online </a:t>
            </a:r>
            <a:r>
              <a:rPr lang="en-AU" i="1" kern="0" dirty="0">
                <a:solidFill>
                  <a:srgbClr val="0000C8"/>
                </a:solidFill>
              </a:rPr>
              <a:t>Padlet:</a:t>
            </a:r>
            <a:r>
              <a:rPr lang="en-AU" kern="0" dirty="0">
                <a:solidFill>
                  <a:srgbClr val="0000C8"/>
                </a:solidFill>
              </a:rPr>
              <a:t> Building a learning community</a:t>
            </a:r>
            <a:endParaRPr lang="en-AU" kern="0" dirty="0">
              <a:solidFill>
                <a:srgbClr val="0000C8"/>
              </a:solidFill>
              <a:cs typeface="Calibri"/>
            </a:endParaRPr>
          </a:p>
        </p:txBody>
      </p:sp>
      <p:sp>
        <p:nvSpPr>
          <p:cNvPr id="3" name="Text Placeholder 2"/>
          <p:cNvSpPr txBox="1">
            <a:spLocks/>
          </p:cNvSpPr>
          <p:nvPr/>
        </p:nvSpPr>
        <p:spPr>
          <a:xfrm>
            <a:off x="4348450" y="4609709"/>
            <a:ext cx="5408109" cy="629213"/>
          </a:xfrm>
          <a:prstGeom prst="rect">
            <a:avLst/>
          </a:prstGeom>
        </p:spPr>
        <p:txBody>
          <a:bodyPr vert="horz" lIns="68580" tIns="34290" rIns="68580" bIns="34290" rtlCol="0" anchor="t">
            <a:no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lnSpc>
                <a:spcPct val="120000"/>
              </a:lnSpc>
              <a:spcBef>
                <a:spcPts val="0"/>
              </a:spcBef>
              <a:buNone/>
            </a:pPr>
            <a:r>
              <a:rPr lang="en-US" sz="1400" kern="0" dirty="0">
                <a:solidFill>
                  <a:srgbClr val="0000C8"/>
                </a:solidFill>
                <a:cs typeface="Calibri"/>
              </a:rPr>
              <a:t>Asynchronous online Padlet</a:t>
            </a:r>
            <a:br>
              <a:rPr lang="en-US" sz="1400" kern="0" dirty="0">
                <a:solidFill>
                  <a:srgbClr val="0000C8"/>
                </a:solidFill>
                <a:cs typeface="Calibri"/>
              </a:rPr>
            </a:br>
            <a:r>
              <a:rPr lang="en-US" sz="1400" i="1" kern="0" dirty="0">
                <a:solidFill>
                  <a:srgbClr val="0000C8"/>
                </a:solidFill>
                <a:cs typeface="Calibri"/>
              </a:rPr>
              <a:t>LIBR 1008 Future Ideas: information and the Internet</a:t>
            </a:r>
          </a:p>
        </p:txBody>
      </p:sp>
      <p:pic>
        <p:nvPicPr>
          <p:cNvPr id="4" name="Picture 4" descr="A screenshot of a social media post&#10;&#10;Description generated with very high confidence">
            <a:extLst>
              <a:ext uri="{FF2B5EF4-FFF2-40B4-BE49-F238E27FC236}">
                <a16:creationId xmlns:a16="http://schemas.microsoft.com/office/drawing/2014/main" id="{9AAA6853-D8B3-475C-9840-D28B607A4DC8}"/>
              </a:ext>
            </a:extLst>
          </p:cNvPr>
          <p:cNvPicPr>
            <a:picLocks noChangeAspect="1"/>
          </p:cNvPicPr>
          <p:nvPr/>
        </p:nvPicPr>
        <p:blipFill>
          <a:blip r:embed="rId2"/>
          <a:stretch>
            <a:fillRect/>
          </a:stretch>
        </p:blipFill>
        <p:spPr>
          <a:xfrm>
            <a:off x="497150" y="807244"/>
            <a:ext cx="8378290" cy="3802465"/>
          </a:xfrm>
          <a:prstGeom prst="rect">
            <a:avLst/>
          </a:prstGeom>
        </p:spPr>
      </p:pic>
      <p:pic>
        <p:nvPicPr>
          <p:cNvPr id="5" name="Picture 2">
            <a:extLst>
              <a:ext uri="{FF2B5EF4-FFF2-40B4-BE49-F238E27FC236}">
                <a16:creationId xmlns:a16="http://schemas.microsoft.com/office/drawing/2014/main" id="{D4F7211B-B32A-4822-A030-4C8BE88ADF0B}"/>
              </a:ext>
            </a:extLst>
          </p:cNvPr>
          <p:cNvPicPr>
            <a:picLocks noChangeAspect="1"/>
          </p:cNvPicPr>
          <p:nvPr/>
        </p:nvPicPr>
        <p:blipFill>
          <a:blip r:embed="rId3"/>
          <a:stretch>
            <a:fillRect/>
          </a:stretch>
        </p:blipFill>
        <p:spPr>
          <a:xfrm>
            <a:off x="497150" y="807244"/>
            <a:ext cx="8465900" cy="3831295"/>
          </a:xfrm>
          <a:prstGeom prst="rect">
            <a:avLst/>
          </a:prstGeom>
        </p:spPr>
      </p:pic>
    </p:spTree>
    <p:extLst>
      <p:ext uri="{BB962C8B-B14F-4D97-AF65-F5344CB8AC3E}">
        <p14:creationId xmlns:p14="http://schemas.microsoft.com/office/powerpoint/2010/main" val="107809012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t="9549"/>
          <a:stretch/>
        </p:blipFill>
        <p:spPr>
          <a:xfrm>
            <a:off x="450531" y="870012"/>
            <a:ext cx="8424909" cy="3739697"/>
          </a:xfrm>
          <a:prstGeom prst="rect">
            <a:avLst/>
          </a:prstGeom>
        </p:spPr>
      </p:pic>
      <p:sp>
        <p:nvSpPr>
          <p:cNvPr id="2" name="Text Placeholder 1"/>
          <p:cNvSpPr txBox="1">
            <a:spLocks/>
          </p:cNvSpPr>
          <p:nvPr/>
        </p:nvSpPr>
        <p:spPr>
          <a:xfrm>
            <a:off x="409575" y="321469"/>
            <a:ext cx="8465865" cy="628442"/>
          </a:xfrm>
          <a:prstGeom prst="rect">
            <a:avLst/>
          </a:prstGeom>
        </p:spPr>
        <p:txBody>
          <a:bodyPr vert="horz" lIns="68580" tIns="34290" rIns="68580" bIns="34290" rtlCol="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AU" sz="3000" i="1" kern="0" dirty="0">
                <a:solidFill>
                  <a:srgbClr val="0000C8"/>
                </a:solidFill>
              </a:rPr>
              <a:t>Quantext: </a:t>
            </a:r>
            <a:r>
              <a:rPr lang="en-AU" sz="3000" kern="0" dirty="0">
                <a:solidFill>
                  <a:srgbClr val="0000C8"/>
                </a:solidFill>
              </a:rPr>
              <a:t>Sharing ideas in real time</a:t>
            </a:r>
            <a:endParaRPr lang="en-AU" sz="3000" kern="0" dirty="0">
              <a:solidFill>
                <a:srgbClr val="0000C8"/>
              </a:solidFill>
              <a:cs typeface="Calibri"/>
            </a:endParaRPr>
          </a:p>
          <a:p>
            <a:pPr marL="0" indent="0">
              <a:buNone/>
            </a:pPr>
            <a:endParaRPr lang="en-AU" sz="3000" kern="0" dirty="0">
              <a:solidFill>
                <a:srgbClr val="0000C8"/>
              </a:solidFill>
              <a:cs typeface="Calibri"/>
            </a:endParaRPr>
          </a:p>
        </p:txBody>
      </p:sp>
      <p:sp>
        <p:nvSpPr>
          <p:cNvPr id="3" name="Text Placeholder 2"/>
          <p:cNvSpPr txBox="1">
            <a:spLocks/>
          </p:cNvSpPr>
          <p:nvPr/>
        </p:nvSpPr>
        <p:spPr>
          <a:xfrm>
            <a:off x="4348450" y="4609709"/>
            <a:ext cx="5408109" cy="629213"/>
          </a:xfrm>
          <a:prstGeom prst="rect">
            <a:avLst/>
          </a:prstGeom>
        </p:spPr>
        <p:txBody>
          <a:bodyPr vert="horz" lIns="68580" tIns="34290" rIns="68580" bIns="34290" rtlCol="0" anchor="t">
            <a:no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lnSpc>
                <a:spcPct val="120000"/>
              </a:lnSpc>
              <a:spcBef>
                <a:spcPts val="0"/>
              </a:spcBef>
              <a:buNone/>
            </a:pPr>
            <a:r>
              <a:rPr lang="en-US" sz="1400" kern="0" dirty="0">
                <a:solidFill>
                  <a:srgbClr val="0000C8"/>
                </a:solidFill>
                <a:cs typeface="Calibri"/>
              </a:rPr>
              <a:t>Real-time lecture analytics and online data collection</a:t>
            </a:r>
            <a:br>
              <a:rPr lang="en-US" sz="1400" kern="0" dirty="0">
                <a:solidFill>
                  <a:srgbClr val="0000C8"/>
                </a:solidFill>
                <a:cs typeface="Calibri"/>
              </a:rPr>
            </a:br>
            <a:r>
              <a:rPr lang="en-US" sz="1400" i="1" kern="0" dirty="0">
                <a:solidFill>
                  <a:srgbClr val="0000C8"/>
                </a:solidFill>
                <a:cs typeface="Calibri"/>
              </a:rPr>
              <a:t>LIBR 1008 Future Ideas: information and the Internet</a:t>
            </a:r>
          </a:p>
        </p:txBody>
      </p:sp>
      <p:sp>
        <p:nvSpPr>
          <p:cNvPr id="7" name="Rectangle 6"/>
          <p:cNvSpPr/>
          <p:nvPr/>
        </p:nvSpPr>
        <p:spPr>
          <a:xfrm>
            <a:off x="4441195" y="2340918"/>
            <a:ext cx="261610" cy="461665"/>
          </a:xfrm>
          <a:prstGeom prst="rect">
            <a:avLst/>
          </a:prstGeom>
        </p:spPr>
        <p:txBody>
          <a:bodyPr wrap="none">
            <a:spAutoFit/>
          </a:bodyPr>
          <a:lstStyle/>
          <a:p>
            <a:r>
              <a:rPr lang="en-AU" dirty="0">
                <a:solidFill>
                  <a:srgbClr val="000000"/>
                </a:solidFill>
                <a:latin typeface="Times New Roman" panose="02020603050405020304" pitchFamily="18" charset="0"/>
              </a:rPr>
              <a:t> </a:t>
            </a:r>
            <a:endParaRPr lang="en-AU" dirty="0"/>
          </a:p>
        </p:txBody>
      </p:sp>
      <p:sp>
        <p:nvSpPr>
          <p:cNvPr id="8" name="Rectangle 7"/>
          <p:cNvSpPr/>
          <p:nvPr/>
        </p:nvSpPr>
        <p:spPr>
          <a:xfrm>
            <a:off x="4437187" y="2340918"/>
            <a:ext cx="269626" cy="461665"/>
          </a:xfrm>
          <a:prstGeom prst="rect">
            <a:avLst/>
          </a:prstGeom>
        </p:spPr>
        <p:txBody>
          <a:bodyPr wrap="none">
            <a:spAutoFit/>
          </a:bodyPr>
          <a:lstStyle/>
          <a:p>
            <a:r>
              <a:rPr lang="en-AU" dirty="0"/>
              <a:t> </a:t>
            </a:r>
          </a:p>
        </p:txBody>
      </p:sp>
    </p:spTree>
    <p:extLst>
      <p:ext uri="{BB962C8B-B14F-4D97-AF65-F5344CB8AC3E}">
        <p14:creationId xmlns:p14="http://schemas.microsoft.com/office/powerpoint/2010/main" val="177822847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txBox="1">
            <a:spLocks/>
          </p:cNvSpPr>
          <p:nvPr/>
        </p:nvSpPr>
        <p:spPr>
          <a:xfrm>
            <a:off x="409575" y="321468"/>
            <a:ext cx="8465865" cy="1178857"/>
          </a:xfrm>
          <a:prstGeom prst="rect">
            <a:avLst/>
          </a:prstGeom>
        </p:spPr>
        <p:txBody>
          <a:bodyPr vert="horz" lIns="68580" tIns="34290" rIns="68580" bIns="34290" rtlCol="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pPr>
            <a:r>
              <a:rPr lang="en-AU" sz="3000" kern="0" dirty="0">
                <a:solidFill>
                  <a:srgbClr val="0000C8"/>
                </a:solidFill>
              </a:rPr>
              <a:t>Digital tools for </a:t>
            </a:r>
            <a:br>
              <a:rPr lang="en-AU" sz="3000" kern="0" dirty="0">
                <a:solidFill>
                  <a:srgbClr val="0000C8"/>
                </a:solidFill>
              </a:rPr>
            </a:br>
            <a:r>
              <a:rPr lang="en-AU" sz="3000" kern="0" dirty="0">
                <a:solidFill>
                  <a:srgbClr val="0000C8"/>
                </a:solidFill>
              </a:rPr>
              <a:t>multimodal assignments</a:t>
            </a:r>
            <a:endParaRPr lang="en-AU" sz="3000" kern="0" dirty="0">
              <a:solidFill>
                <a:srgbClr val="0000C8"/>
              </a:solidFill>
              <a:cs typeface="Calibri"/>
            </a:endParaRPr>
          </a:p>
        </p:txBody>
      </p:sp>
      <p:sp>
        <p:nvSpPr>
          <p:cNvPr id="3" name="Text Placeholder 2"/>
          <p:cNvSpPr txBox="1">
            <a:spLocks/>
          </p:cNvSpPr>
          <p:nvPr/>
        </p:nvSpPr>
        <p:spPr>
          <a:xfrm>
            <a:off x="255843" y="4283467"/>
            <a:ext cx="5408109" cy="629213"/>
          </a:xfrm>
          <a:prstGeom prst="rect">
            <a:avLst/>
          </a:prstGeom>
        </p:spPr>
        <p:txBody>
          <a:bodyPr vert="horz" lIns="68580" tIns="34290" rIns="68580" bIns="34290" rtlCol="0" anchor="t">
            <a:noAutofit/>
          </a:bodyPr>
          <a:lstStyle>
            <a:lvl1pPr marL="342900" indent="-342900" algn="l" rtl="0" eaLnBrk="0" fontAlgn="base" hangingPunct="0">
              <a:spcBef>
                <a:spcPct val="20000"/>
              </a:spcBef>
              <a:spcAft>
                <a:spcPct val="0"/>
              </a:spcAft>
              <a:buChar char="•"/>
              <a:defRPr sz="3200">
                <a:solidFill>
                  <a:schemeClr val="tx1"/>
                </a:solidFill>
                <a:latin typeface="+mn-lt"/>
                <a:ea typeface="Arial" pitchFamily="-65"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pitchFamily="-65"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pitchFamily="-65"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pitchFamily="-65"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lnSpc>
                <a:spcPct val="120000"/>
              </a:lnSpc>
              <a:spcBef>
                <a:spcPts val="0"/>
              </a:spcBef>
              <a:buNone/>
            </a:pPr>
            <a:r>
              <a:rPr lang="en-US" sz="1400" kern="0" dirty="0">
                <a:solidFill>
                  <a:srgbClr val="0000C8"/>
                </a:solidFill>
                <a:cs typeface="Calibri"/>
              </a:rPr>
              <a:t>Student assignments shown with permission</a:t>
            </a:r>
            <a:br>
              <a:rPr lang="en-US" sz="1400" kern="0" dirty="0">
                <a:solidFill>
                  <a:srgbClr val="0000C8"/>
                </a:solidFill>
                <a:cs typeface="Calibri"/>
              </a:rPr>
            </a:br>
            <a:r>
              <a:rPr lang="en-US" sz="1400" i="1" kern="0" dirty="0">
                <a:solidFill>
                  <a:srgbClr val="0000C8"/>
                </a:solidFill>
                <a:cs typeface="Calibri"/>
              </a:rPr>
              <a:t>LIBR 1008 Future Ideas: information and the Internet </a:t>
            </a:r>
            <a:br>
              <a:rPr lang="en-US" sz="1400" i="1" kern="0" dirty="0">
                <a:solidFill>
                  <a:srgbClr val="0000C8"/>
                </a:solidFill>
                <a:cs typeface="Calibri"/>
              </a:rPr>
            </a:br>
            <a:r>
              <a:rPr lang="en-US" sz="1400" kern="0" dirty="0">
                <a:solidFill>
                  <a:srgbClr val="0000C8"/>
                </a:solidFill>
                <a:cs typeface="Calibri"/>
              </a:rPr>
              <a:t>and</a:t>
            </a:r>
            <a:r>
              <a:rPr lang="en-US" sz="1400" i="1" kern="0" dirty="0">
                <a:solidFill>
                  <a:srgbClr val="0000C8"/>
                </a:solidFill>
                <a:cs typeface="Calibri"/>
              </a:rPr>
              <a:t> INFS 1022 Digital Literacy: Screen, Web and New Media</a:t>
            </a:r>
          </a:p>
          <a:p>
            <a:pPr marL="0" indent="0">
              <a:lnSpc>
                <a:spcPct val="120000"/>
              </a:lnSpc>
              <a:spcBef>
                <a:spcPts val="0"/>
              </a:spcBef>
              <a:buNone/>
            </a:pPr>
            <a:endParaRPr lang="en-US" sz="1400" kern="0" dirty="0">
              <a:solidFill>
                <a:srgbClr val="0000C8"/>
              </a:solidFill>
              <a:cs typeface="Calibri"/>
            </a:endParaRPr>
          </a:p>
          <a:p>
            <a:pPr marL="0" indent="0">
              <a:lnSpc>
                <a:spcPct val="120000"/>
              </a:lnSpc>
              <a:spcBef>
                <a:spcPts val="0"/>
              </a:spcBef>
              <a:buNone/>
            </a:pPr>
            <a:endParaRPr lang="en-US" sz="1400" kern="0" dirty="0">
              <a:solidFill>
                <a:srgbClr val="0000C8"/>
              </a:solidFill>
              <a:cs typeface="Calibri"/>
            </a:endParaRPr>
          </a:p>
          <a:p>
            <a:pPr marL="0" indent="0">
              <a:lnSpc>
                <a:spcPct val="120000"/>
              </a:lnSpc>
              <a:spcBef>
                <a:spcPts val="0"/>
              </a:spcBef>
              <a:buNone/>
            </a:pPr>
            <a:endParaRPr lang="en-US" sz="1400" i="1" kern="0" dirty="0">
              <a:solidFill>
                <a:srgbClr val="0000C8"/>
              </a:solidFill>
              <a:cs typeface="Calibri"/>
            </a:endParaRPr>
          </a:p>
        </p:txBody>
      </p:sp>
      <p:pic>
        <p:nvPicPr>
          <p:cNvPr id="8" name="Picture 2" descr="Reality Shif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752" y="178921"/>
            <a:ext cx="2424447" cy="154791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Adelaide invas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752" y="2429138"/>
            <a:ext cx="2424447" cy="187167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483752" y="4300811"/>
            <a:ext cx="2633385" cy="646331"/>
          </a:xfrm>
          <a:prstGeom prst="rect">
            <a:avLst/>
          </a:prstGeom>
        </p:spPr>
        <p:txBody>
          <a:bodyPr wrap="square">
            <a:spAutoFit/>
          </a:bodyPr>
          <a:lstStyle/>
          <a:p>
            <a:r>
              <a:rPr lang="en-AU" sz="1200" b="1" dirty="0">
                <a:solidFill>
                  <a:srgbClr val="404040"/>
                </a:solidFill>
                <a:latin typeface="Helvetica" panose="020B0604020202020204" pitchFamily="34" charset="0"/>
                <a:cs typeface="Helvetica" panose="020B0604020202020204" pitchFamily="34" charset="0"/>
              </a:rPr>
              <a:t>Adelaide invasion</a:t>
            </a:r>
            <a:r>
              <a:rPr lang="en-AU" sz="1200" dirty="0">
                <a:solidFill>
                  <a:srgbClr val="404040"/>
                </a:solidFill>
                <a:latin typeface="Helvetica" panose="020B0604020202020204" pitchFamily="34" charset="0"/>
                <a:cs typeface="Helvetica" panose="020B0604020202020204" pitchFamily="34" charset="0"/>
              </a:rPr>
              <a:t> </a:t>
            </a:r>
            <a:br>
              <a:rPr lang="en-AU" sz="1200" dirty="0">
                <a:solidFill>
                  <a:srgbClr val="404040"/>
                </a:solidFill>
                <a:latin typeface="Helvetica" panose="020B0604020202020204" pitchFamily="34" charset="0"/>
                <a:cs typeface="Helvetica" panose="020B0604020202020204" pitchFamily="34" charset="0"/>
              </a:rPr>
            </a:br>
            <a:r>
              <a:rPr lang="en-AU" sz="1200" dirty="0">
                <a:solidFill>
                  <a:srgbClr val="404040"/>
                </a:solidFill>
                <a:latin typeface="Helvetica" panose="020B0604020202020204" pitchFamily="34" charset="0"/>
                <a:cs typeface="Helvetica" panose="020B0604020202020204" pitchFamily="34" charset="0"/>
              </a:rPr>
              <a:t>(first person shooter) </a:t>
            </a:r>
            <a:br>
              <a:rPr lang="en-AU" sz="1200" dirty="0">
                <a:solidFill>
                  <a:srgbClr val="404040"/>
                </a:solidFill>
                <a:latin typeface="Helvetica" panose="020B0604020202020204" pitchFamily="34" charset="0"/>
                <a:cs typeface="Helvetica" panose="020B0604020202020204" pitchFamily="34" charset="0"/>
              </a:rPr>
            </a:br>
            <a:r>
              <a:rPr lang="en-AU" sz="1200" dirty="0">
                <a:solidFill>
                  <a:srgbClr val="404040"/>
                </a:solidFill>
                <a:latin typeface="Helvetica" panose="020B0604020202020204" pitchFamily="34" charset="0"/>
                <a:cs typeface="Helvetica" panose="020B0604020202020204" pitchFamily="34" charset="0"/>
              </a:rPr>
              <a:t>by Braden Amundsen</a:t>
            </a:r>
            <a:endParaRPr lang="en-AU" sz="1200" dirty="0">
              <a:latin typeface="Helvetica" panose="020B0604020202020204" pitchFamily="34" charset="0"/>
              <a:cs typeface="Helvetica" panose="020B0604020202020204" pitchFamily="34" charset="0"/>
            </a:endParaRPr>
          </a:p>
        </p:txBody>
      </p:sp>
      <p:sp>
        <p:nvSpPr>
          <p:cNvPr id="11" name="Rectangle 10"/>
          <p:cNvSpPr/>
          <p:nvPr/>
        </p:nvSpPr>
        <p:spPr>
          <a:xfrm>
            <a:off x="6483752" y="1782807"/>
            <a:ext cx="2733368" cy="646331"/>
          </a:xfrm>
          <a:prstGeom prst="rect">
            <a:avLst/>
          </a:prstGeom>
        </p:spPr>
        <p:txBody>
          <a:bodyPr wrap="square">
            <a:spAutoFit/>
          </a:bodyPr>
          <a:lstStyle/>
          <a:p>
            <a:r>
              <a:rPr lang="en-AU" sz="1200" b="1" dirty="0">
                <a:solidFill>
                  <a:srgbClr val="404040"/>
                </a:solidFill>
                <a:latin typeface="Helvetica" panose="020B0604020202020204" pitchFamily="34" charset="0"/>
                <a:cs typeface="Helvetica" panose="020B0604020202020204" pitchFamily="34" charset="0"/>
              </a:rPr>
              <a:t>Reality Shift ver 2.0</a:t>
            </a:r>
            <a:br>
              <a:rPr lang="en-AU" sz="1200" b="1" dirty="0">
                <a:solidFill>
                  <a:srgbClr val="404040"/>
                </a:solidFill>
                <a:latin typeface="Helvetica" panose="020B0604020202020204" pitchFamily="34" charset="0"/>
                <a:cs typeface="Helvetica" panose="020B0604020202020204" pitchFamily="34" charset="0"/>
              </a:rPr>
            </a:br>
            <a:r>
              <a:rPr lang="en-AU" sz="1200" dirty="0">
                <a:solidFill>
                  <a:srgbClr val="404040"/>
                </a:solidFill>
                <a:latin typeface="Helvetica" panose="020B0604020202020204" pitchFamily="34" charset="0"/>
                <a:cs typeface="Helvetica" panose="020B0604020202020204" pitchFamily="34" charset="0"/>
              </a:rPr>
              <a:t>(augmented reality game)</a:t>
            </a:r>
            <a:br>
              <a:rPr lang="en-AU" sz="1200" dirty="0">
                <a:solidFill>
                  <a:srgbClr val="404040"/>
                </a:solidFill>
                <a:latin typeface="Helvetica" panose="020B0604020202020204" pitchFamily="34" charset="0"/>
                <a:cs typeface="Helvetica" panose="020B0604020202020204" pitchFamily="34" charset="0"/>
              </a:rPr>
            </a:br>
            <a:r>
              <a:rPr lang="en-AU" sz="1200" dirty="0">
                <a:solidFill>
                  <a:srgbClr val="404040"/>
                </a:solidFill>
                <a:latin typeface="Helvetica" panose="020B0604020202020204" pitchFamily="34" charset="0"/>
                <a:cs typeface="Helvetica" panose="020B0604020202020204" pitchFamily="34" charset="0"/>
              </a:rPr>
              <a:t>by Chris Wright</a:t>
            </a:r>
            <a:endParaRPr lang="en-AU" sz="1200" dirty="0">
              <a:latin typeface="Helvetica" panose="020B0604020202020204" pitchFamily="34" charset="0"/>
              <a:cs typeface="Helvetica" panose="020B0604020202020204" pitchFamily="34" charset="0"/>
            </a:endParaRPr>
          </a:p>
        </p:txBody>
      </p:sp>
      <p:pic>
        <p:nvPicPr>
          <p:cNvPr id="14" name="Picture 13"/>
          <p:cNvPicPr>
            <a:picLocks noChangeAspect="1"/>
          </p:cNvPicPr>
          <p:nvPr/>
        </p:nvPicPr>
        <p:blipFill>
          <a:blip r:embed="rId5"/>
          <a:stretch>
            <a:fillRect/>
          </a:stretch>
        </p:blipFill>
        <p:spPr>
          <a:xfrm>
            <a:off x="326865" y="1253889"/>
            <a:ext cx="2126494" cy="3029578"/>
          </a:xfrm>
          <a:prstGeom prst="rect">
            <a:avLst/>
          </a:prstGeom>
        </p:spPr>
      </p:pic>
      <p:pic>
        <p:nvPicPr>
          <p:cNvPr id="15" name="Picture 14"/>
          <p:cNvPicPr>
            <a:picLocks noChangeAspect="1"/>
          </p:cNvPicPr>
          <p:nvPr/>
        </p:nvPicPr>
        <p:blipFill>
          <a:blip r:embed="rId6"/>
          <a:stretch>
            <a:fillRect/>
          </a:stretch>
        </p:blipFill>
        <p:spPr>
          <a:xfrm>
            <a:off x="2703509" y="1272752"/>
            <a:ext cx="1196741" cy="2991853"/>
          </a:xfrm>
          <a:prstGeom prst="rect">
            <a:avLst/>
          </a:prstGeom>
        </p:spPr>
      </p:pic>
      <p:pic>
        <p:nvPicPr>
          <p:cNvPr id="16" name="Picture 15"/>
          <p:cNvPicPr>
            <a:picLocks noChangeAspect="1"/>
          </p:cNvPicPr>
          <p:nvPr/>
        </p:nvPicPr>
        <p:blipFill>
          <a:blip r:embed="rId7"/>
          <a:stretch>
            <a:fillRect/>
          </a:stretch>
        </p:blipFill>
        <p:spPr>
          <a:xfrm>
            <a:off x="4109188" y="1273609"/>
            <a:ext cx="2168184" cy="1507066"/>
          </a:xfrm>
          <a:prstGeom prst="rect">
            <a:avLst/>
          </a:prstGeom>
        </p:spPr>
      </p:pic>
      <p:pic>
        <p:nvPicPr>
          <p:cNvPr id="20"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44944" y="2901212"/>
            <a:ext cx="2129870" cy="1382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952442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screenshot of a cell phone&#10;&#10;Description generated with very high confidence">
            <a:extLst>
              <a:ext uri="{FF2B5EF4-FFF2-40B4-BE49-F238E27FC236}">
                <a16:creationId xmlns:a16="http://schemas.microsoft.com/office/drawing/2014/main" id="{8E86FBCA-ED5C-42EC-8724-9BC8C54306DD}"/>
              </a:ext>
            </a:extLst>
          </p:cNvPr>
          <p:cNvPicPr>
            <a:picLocks noChangeAspect="1"/>
          </p:cNvPicPr>
          <p:nvPr/>
        </p:nvPicPr>
        <p:blipFill>
          <a:blip r:embed="rId3"/>
          <a:stretch>
            <a:fillRect/>
          </a:stretch>
        </p:blipFill>
        <p:spPr>
          <a:xfrm>
            <a:off x="1641763" y="918621"/>
            <a:ext cx="7306540" cy="1661030"/>
          </a:xfrm>
          <a:prstGeom prst="rect">
            <a:avLst/>
          </a:prstGeom>
        </p:spPr>
      </p:pic>
      <p:pic>
        <p:nvPicPr>
          <p:cNvPr id="4" name="Picture 4" descr="A screenshot of a cell phone&#10;&#10;Description generated with very high confidence">
            <a:extLst>
              <a:ext uri="{FF2B5EF4-FFF2-40B4-BE49-F238E27FC236}">
                <a16:creationId xmlns:a16="http://schemas.microsoft.com/office/drawing/2014/main" id="{19DFF3B6-09D9-4D84-8FB7-7536907D7F1E}"/>
              </a:ext>
            </a:extLst>
          </p:cNvPr>
          <p:cNvPicPr>
            <a:picLocks noChangeAspect="1"/>
          </p:cNvPicPr>
          <p:nvPr/>
        </p:nvPicPr>
        <p:blipFill>
          <a:blip r:embed="rId4"/>
          <a:stretch>
            <a:fillRect/>
          </a:stretch>
        </p:blipFill>
        <p:spPr>
          <a:xfrm>
            <a:off x="135082" y="1659677"/>
            <a:ext cx="5332267" cy="2975805"/>
          </a:xfrm>
          <a:prstGeom prst="rect">
            <a:avLst/>
          </a:prstGeom>
        </p:spPr>
      </p:pic>
      <p:sp>
        <p:nvSpPr>
          <p:cNvPr id="7" name="Title 1">
            <a:extLst>
              <a:ext uri="{FF2B5EF4-FFF2-40B4-BE49-F238E27FC236}">
                <a16:creationId xmlns:a16="http://schemas.microsoft.com/office/drawing/2014/main" id="{2ED49D26-5BEC-4F75-B91D-9035DBB07F1C}"/>
              </a:ext>
            </a:extLst>
          </p:cNvPr>
          <p:cNvSpPr txBox="1">
            <a:spLocks/>
          </p:cNvSpPr>
          <p:nvPr/>
        </p:nvSpPr>
        <p:spPr>
          <a:xfrm>
            <a:off x="196850" y="308968"/>
            <a:ext cx="8437921" cy="529828"/>
          </a:xfrm>
          <a:prstGeom prst="rect">
            <a:avLst/>
          </a:prstGeom>
        </p:spPr>
        <p:txBody>
          <a:bodyPr anchor="t"/>
          <a:lstStyle>
            <a:lvl1pPr algn="ctr" rtl="0" eaLnBrk="0" fontAlgn="base" hangingPunct="0">
              <a:spcBef>
                <a:spcPct val="0"/>
              </a:spcBef>
              <a:spcAft>
                <a:spcPct val="0"/>
              </a:spcAft>
              <a:defRPr sz="4400">
                <a:solidFill>
                  <a:schemeClr val="tx2"/>
                </a:solidFill>
                <a:latin typeface="+mj-lt"/>
                <a:ea typeface="Arial" pitchFamily="-65" charset="0"/>
                <a:cs typeface="+mj-cs"/>
              </a:defRPr>
            </a:lvl1pPr>
            <a:lvl2pPr algn="ctr" rtl="0" eaLnBrk="0" fontAlgn="base" hangingPunct="0">
              <a:spcBef>
                <a:spcPct val="0"/>
              </a:spcBef>
              <a:spcAft>
                <a:spcPct val="0"/>
              </a:spcAft>
              <a:defRPr sz="4400">
                <a:solidFill>
                  <a:schemeClr val="tx2"/>
                </a:solidFill>
                <a:latin typeface="Arial" charset="0"/>
                <a:ea typeface="Arial" pitchFamily="-65" charset="0"/>
                <a:cs typeface="Arial" charset="0"/>
              </a:defRPr>
            </a:lvl2pPr>
            <a:lvl3pPr algn="ctr" rtl="0" eaLnBrk="0" fontAlgn="base" hangingPunct="0">
              <a:spcBef>
                <a:spcPct val="0"/>
              </a:spcBef>
              <a:spcAft>
                <a:spcPct val="0"/>
              </a:spcAft>
              <a:defRPr sz="4400">
                <a:solidFill>
                  <a:schemeClr val="tx2"/>
                </a:solidFill>
                <a:latin typeface="Arial" charset="0"/>
                <a:ea typeface="Arial" pitchFamily="-65" charset="0"/>
                <a:cs typeface="Arial" charset="0"/>
              </a:defRPr>
            </a:lvl3pPr>
            <a:lvl4pPr algn="ctr" rtl="0" eaLnBrk="0" fontAlgn="base" hangingPunct="0">
              <a:spcBef>
                <a:spcPct val="0"/>
              </a:spcBef>
              <a:spcAft>
                <a:spcPct val="0"/>
              </a:spcAft>
              <a:defRPr sz="4400">
                <a:solidFill>
                  <a:schemeClr val="tx2"/>
                </a:solidFill>
                <a:latin typeface="Arial" charset="0"/>
                <a:ea typeface="Arial" pitchFamily="-65" charset="0"/>
                <a:cs typeface="Arial" charset="0"/>
              </a:defRPr>
            </a:lvl4pPr>
            <a:lvl5pPr algn="ctr" rtl="0" eaLnBrk="0" fontAlgn="base" hangingPunct="0">
              <a:spcBef>
                <a:spcPct val="0"/>
              </a:spcBef>
              <a:spcAft>
                <a:spcPct val="0"/>
              </a:spcAft>
              <a:defRPr sz="4400">
                <a:solidFill>
                  <a:schemeClr val="tx2"/>
                </a:solidFill>
                <a:latin typeface="Arial" charset="0"/>
                <a:ea typeface="Arial" pitchFamily="-65"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a:lstStyle>
          <a:p>
            <a:pPr algn="l"/>
            <a:r>
              <a:rPr lang="en-AU" altLang="en-US" sz="3000" kern="0" dirty="0">
                <a:solidFill>
                  <a:srgbClr val="0000C8"/>
                </a:solidFill>
              </a:rPr>
              <a:t>Learning </a:t>
            </a:r>
            <a:r>
              <a:rPr lang="en-AU" altLang="en-US" sz="3000" kern="0" dirty="0" err="1">
                <a:solidFill>
                  <a:srgbClr val="0000C8"/>
                </a:solidFill>
              </a:rPr>
              <a:t>Catalytics</a:t>
            </a:r>
            <a:r>
              <a:rPr lang="en-AU" altLang="en-US" sz="3000" kern="0" dirty="0">
                <a:solidFill>
                  <a:srgbClr val="0000C8"/>
                </a:solidFill>
              </a:rPr>
              <a:t> – pairing for peer learning</a:t>
            </a:r>
            <a:endParaRPr lang="en-US" kern="0" dirty="0"/>
          </a:p>
        </p:txBody>
      </p:sp>
      <p:pic>
        <p:nvPicPr>
          <p:cNvPr id="8" name="Picture 8" descr="A screenshot of a cell phone&#10;&#10;Description generated with very high confidence">
            <a:extLst>
              <a:ext uri="{FF2B5EF4-FFF2-40B4-BE49-F238E27FC236}">
                <a16:creationId xmlns:a16="http://schemas.microsoft.com/office/drawing/2014/main" id="{A4B794A4-8139-4491-A637-63ED302EC06C}"/>
              </a:ext>
            </a:extLst>
          </p:cNvPr>
          <p:cNvPicPr>
            <a:picLocks noChangeAspect="1"/>
          </p:cNvPicPr>
          <p:nvPr/>
        </p:nvPicPr>
        <p:blipFill>
          <a:blip r:embed="rId5"/>
          <a:stretch>
            <a:fillRect/>
          </a:stretch>
        </p:blipFill>
        <p:spPr>
          <a:xfrm>
            <a:off x="5391150" y="2664879"/>
            <a:ext cx="3626427" cy="922105"/>
          </a:xfrm>
          <a:prstGeom prst="rect">
            <a:avLst/>
          </a:prstGeom>
        </p:spPr>
      </p:pic>
    </p:spTree>
    <p:extLst>
      <p:ext uri="{BB962C8B-B14F-4D97-AF65-F5344CB8AC3E}">
        <p14:creationId xmlns:p14="http://schemas.microsoft.com/office/powerpoint/2010/main" val="235009474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descr="A screenshot of a social media post&#10;&#10;Description generated with very high confidence">
            <a:extLst>
              <a:ext uri="{FF2B5EF4-FFF2-40B4-BE49-F238E27FC236}">
                <a16:creationId xmlns:a16="http://schemas.microsoft.com/office/drawing/2014/main" id="{E9219C40-3886-4D8A-A8EA-0F607BE30115}"/>
              </a:ext>
            </a:extLst>
          </p:cNvPr>
          <p:cNvPicPr>
            <a:picLocks noGrp="1" noChangeAspect="1"/>
          </p:cNvPicPr>
          <p:nvPr>
            <p:ph idx="1"/>
          </p:nvPr>
        </p:nvPicPr>
        <p:blipFill rotWithShape="1">
          <a:blip r:embed="rId2"/>
          <a:srcRect t="21329"/>
          <a:stretch/>
        </p:blipFill>
        <p:spPr>
          <a:xfrm>
            <a:off x="20" y="10"/>
            <a:ext cx="9143979" cy="51434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748631"/>
            <a:ext cx="4512879" cy="4394869"/>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B1CFE94A-3FB4-47D3-9850-331E1DC4C337}"/>
              </a:ext>
            </a:extLst>
          </p:cNvPr>
          <p:cNvSpPr>
            <a:spLocks noGrp="1"/>
          </p:cNvSpPr>
          <p:nvPr>
            <p:ph type="title"/>
          </p:nvPr>
        </p:nvSpPr>
        <p:spPr>
          <a:xfrm>
            <a:off x="532086" y="1435462"/>
            <a:ext cx="3153102" cy="1007066"/>
          </a:xfrm>
        </p:spPr>
        <p:txBody>
          <a:bodyPr vert="horz" lIns="91440" tIns="45720" rIns="91440" bIns="45720" rtlCol="0" anchor="ctr">
            <a:normAutofit/>
          </a:bodyPr>
          <a:lstStyle/>
          <a:p>
            <a:pPr algn="ctr" eaLnBrk="1" hangingPunct="1">
              <a:lnSpc>
                <a:spcPct val="90000"/>
              </a:lnSpc>
            </a:pPr>
            <a:r>
              <a:rPr lang="en-US" sz="2700" kern="1200" dirty="0">
                <a:solidFill>
                  <a:schemeClr val="accent2"/>
                </a:solidFill>
                <a:ea typeface="+mj-ea"/>
              </a:rPr>
              <a:t>Team work</a:t>
            </a:r>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15288" y="2502854"/>
            <a:ext cx="701565"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6B8E7D03-815A-410E-AABF-285406946889}"/>
              </a:ext>
            </a:extLst>
          </p:cNvPr>
          <p:cNvSpPr>
            <a:spLocks noGrp="1"/>
          </p:cNvSpPr>
          <p:nvPr>
            <p:ph type="body" sz="half" idx="2"/>
          </p:nvPr>
        </p:nvSpPr>
        <p:spPr>
          <a:xfrm>
            <a:off x="394137" y="2563179"/>
            <a:ext cx="3444765" cy="1964880"/>
          </a:xfrm>
        </p:spPr>
        <p:txBody>
          <a:bodyPr vert="horz" lIns="91440" tIns="45720" rIns="91440" bIns="45720" rtlCol="0" anchor="ctr">
            <a:normAutofit/>
          </a:bodyPr>
          <a:lstStyle/>
          <a:p>
            <a:pPr eaLnBrk="1" hangingPunct="1">
              <a:lnSpc>
                <a:spcPct val="90000"/>
              </a:lnSpc>
            </a:pPr>
            <a:r>
              <a:rPr lang="en-US" kern="1200" dirty="0">
                <a:solidFill>
                  <a:schemeClr val="accent2"/>
                </a:solidFill>
                <a:ea typeface="+mn-ea"/>
              </a:rPr>
              <a:t>Students combined to form teams to improve results which became summative marks for engagement and participation in the course.</a:t>
            </a:r>
          </a:p>
        </p:txBody>
      </p:sp>
    </p:spTree>
    <p:extLst>
      <p:ext uri="{BB962C8B-B14F-4D97-AF65-F5344CB8AC3E}">
        <p14:creationId xmlns:p14="http://schemas.microsoft.com/office/powerpoint/2010/main" val="1486076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23AC064-BC96-4F32-8AE1-B2FD3875482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83551" y="257614"/>
            <a:ext cx="8579094" cy="1383192"/>
          </a:xfrm>
          <a:prstGeom prst="rect">
            <a:avLst/>
          </a:prstGeom>
          <a:solidFill>
            <a:schemeClr val="accent2"/>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3D40137-5A9D-474C-9232-5F5855212A48}"/>
              </a:ext>
            </a:extLst>
          </p:cNvPr>
          <p:cNvSpPr>
            <a:spLocks noGrp="1"/>
          </p:cNvSpPr>
          <p:nvPr>
            <p:ph type="title"/>
          </p:nvPr>
        </p:nvSpPr>
        <p:spPr>
          <a:xfrm>
            <a:off x="394554" y="349933"/>
            <a:ext cx="8354891" cy="697835"/>
          </a:xfrm>
        </p:spPr>
        <p:txBody>
          <a:bodyPr vert="horz" lIns="91440" tIns="45720" rIns="91440" bIns="45720" rtlCol="0" anchor="b">
            <a:normAutofit/>
          </a:bodyPr>
          <a:lstStyle/>
          <a:p>
            <a:pPr algn="ctr" eaLnBrk="1" hangingPunct="1">
              <a:lnSpc>
                <a:spcPct val="90000"/>
              </a:lnSpc>
            </a:pPr>
            <a:r>
              <a:rPr lang="en-US" sz="4100" kern="1200" dirty="0">
                <a:solidFill>
                  <a:srgbClr val="FFFFFF"/>
                </a:solidFill>
                <a:ea typeface="+mj-ea"/>
              </a:rPr>
              <a:t>Homework analytics</a:t>
            </a:r>
            <a:endParaRPr lang="en-US" sz="4100" kern="1200" dirty="0">
              <a:solidFill>
                <a:srgbClr val="FFFFFF"/>
              </a:solidFill>
              <a:latin typeface="+mj-lt"/>
              <a:ea typeface="+mj-ea"/>
              <a:cs typeface="+mj-cs"/>
            </a:endParaRPr>
          </a:p>
        </p:txBody>
      </p:sp>
      <p:cxnSp>
        <p:nvCxnSpPr>
          <p:cNvPr id="12" name="Straight Connector 11">
            <a:extLst>
              <a:ext uri="{FF2B5EF4-FFF2-40B4-BE49-F238E27FC236}">
                <a16:creationId xmlns:a16="http://schemas.microsoft.com/office/drawing/2014/main" id="{7E7C77BC-7138-40B1-A15B-20F57A494629}"/>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57350" y="1086473"/>
            <a:ext cx="58293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Picture 5" descr="A screenshot of a cell phone&#10;&#10;Description generated with high confidence">
            <a:extLst>
              <a:ext uri="{FF2B5EF4-FFF2-40B4-BE49-F238E27FC236}">
                <a16:creationId xmlns:a16="http://schemas.microsoft.com/office/drawing/2014/main" id="{2B0C1DBA-DF52-49DE-AC56-968150F74AA9}"/>
              </a:ext>
            </a:extLst>
          </p:cNvPr>
          <p:cNvPicPr>
            <a:picLocks noGrp="1" noChangeAspect="1"/>
          </p:cNvPicPr>
          <p:nvPr>
            <p:ph idx="1"/>
          </p:nvPr>
        </p:nvPicPr>
        <p:blipFill>
          <a:blip r:embed="rId2"/>
          <a:stretch>
            <a:fillRect/>
          </a:stretch>
        </p:blipFill>
        <p:spPr>
          <a:xfrm>
            <a:off x="240030" y="1926481"/>
            <a:ext cx="8622615" cy="2910131"/>
          </a:xfrm>
          <a:prstGeom prst="rect">
            <a:avLst/>
          </a:prstGeom>
        </p:spPr>
      </p:pic>
    </p:spTree>
    <p:extLst>
      <p:ext uri="{BB962C8B-B14F-4D97-AF65-F5344CB8AC3E}">
        <p14:creationId xmlns:p14="http://schemas.microsoft.com/office/powerpoint/2010/main" val="1575049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cell phone&#10;&#10;Description generated with very high confidence">
            <a:extLst>
              <a:ext uri="{FF2B5EF4-FFF2-40B4-BE49-F238E27FC236}">
                <a16:creationId xmlns:a16="http://schemas.microsoft.com/office/drawing/2014/main" id="{7366D018-5ED1-4F73-AE51-1CE7CA65BB4A}"/>
              </a:ext>
            </a:extLst>
          </p:cNvPr>
          <p:cNvPicPr>
            <a:picLocks noChangeAspect="1"/>
          </p:cNvPicPr>
          <p:nvPr/>
        </p:nvPicPr>
        <p:blipFill>
          <a:blip r:embed="rId3"/>
          <a:stretch>
            <a:fillRect/>
          </a:stretch>
        </p:blipFill>
        <p:spPr>
          <a:xfrm>
            <a:off x="158978" y="182361"/>
            <a:ext cx="3818733" cy="4682577"/>
          </a:xfrm>
          <a:prstGeom prst="rect">
            <a:avLst/>
          </a:prstGeom>
        </p:spPr>
      </p:pic>
      <p:pic>
        <p:nvPicPr>
          <p:cNvPr id="2" name="Picture 2" descr="A screenshot of a cell phone&#10;&#10;Description generated with very high confidence">
            <a:extLst>
              <a:ext uri="{FF2B5EF4-FFF2-40B4-BE49-F238E27FC236}">
                <a16:creationId xmlns:a16="http://schemas.microsoft.com/office/drawing/2014/main" id="{7D1394CC-BA88-4BB5-9F8D-5D768F37B435}"/>
              </a:ext>
            </a:extLst>
          </p:cNvPr>
          <p:cNvPicPr>
            <a:picLocks noChangeAspect="1"/>
          </p:cNvPicPr>
          <p:nvPr/>
        </p:nvPicPr>
        <p:blipFill>
          <a:blip r:embed="rId4"/>
          <a:stretch>
            <a:fillRect/>
          </a:stretch>
        </p:blipFill>
        <p:spPr>
          <a:xfrm>
            <a:off x="1751164" y="3637916"/>
            <a:ext cx="6380873" cy="1030968"/>
          </a:xfrm>
          <a:prstGeom prst="rect">
            <a:avLst/>
          </a:prstGeom>
        </p:spPr>
      </p:pic>
      <p:sp>
        <p:nvSpPr>
          <p:cNvPr id="7" name="TextBox 6">
            <a:extLst>
              <a:ext uri="{FF2B5EF4-FFF2-40B4-BE49-F238E27FC236}">
                <a16:creationId xmlns:a16="http://schemas.microsoft.com/office/drawing/2014/main" id="{4FF97630-958A-4940-8DE7-2252F7DC55A3}"/>
              </a:ext>
            </a:extLst>
          </p:cNvPr>
          <p:cNvSpPr txBox="1"/>
          <p:nvPr/>
        </p:nvSpPr>
        <p:spPr>
          <a:xfrm>
            <a:off x="3979717" y="109104"/>
            <a:ext cx="5055176" cy="5847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dirty="0">
                <a:solidFill>
                  <a:schemeClr val="accent2"/>
                </a:solidFill>
              </a:rPr>
              <a:t>Identifying students at risk</a:t>
            </a:r>
          </a:p>
        </p:txBody>
      </p:sp>
      <p:pic>
        <p:nvPicPr>
          <p:cNvPr id="8" name="Picture 8" descr="A screenshot of a cell phone&#10;&#10;Description generated with very high confidence">
            <a:extLst>
              <a:ext uri="{FF2B5EF4-FFF2-40B4-BE49-F238E27FC236}">
                <a16:creationId xmlns:a16="http://schemas.microsoft.com/office/drawing/2014/main" id="{EDEE3FAE-8DB2-4784-B885-11C1AD694EB1}"/>
              </a:ext>
            </a:extLst>
          </p:cNvPr>
          <p:cNvPicPr>
            <a:picLocks noChangeAspect="1"/>
          </p:cNvPicPr>
          <p:nvPr/>
        </p:nvPicPr>
        <p:blipFill>
          <a:blip r:embed="rId5"/>
          <a:stretch>
            <a:fillRect/>
          </a:stretch>
        </p:blipFill>
        <p:spPr>
          <a:xfrm>
            <a:off x="4118264" y="891887"/>
            <a:ext cx="4518313" cy="1567295"/>
          </a:xfrm>
          <a:prstGeom prst="rect">
            <a:avLst/>
          </a:prstGeom>
        </p:spPr>
      </p:pic>
    </p:spTree>
    <p:extLst>
      <p:ext uri="{BB962C8B-B14F-4D97-AF65-F5344CB8AC3E}">
        <p14:creationId xmlns:p14="http://schemas.microsoft.com/office/powerpoint/2010/main" val="42839416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Integrating technology with a student focus</a:t>
            </a:r>
          </a:p>
        </p:txBody>
      </p:sp>
      <p:sp>
        <p:nvSpPr>
          <p:cNvPr id="9221" name="Rectangle 4"/>
          <p:cNvSpPr>
            <a:spLocks noChangeArrowheads="1"/>
          </p:cNvSpPr>
          <p:nvPr/>
        </p:nvSpPr>
        <p:spPr bwMode="auto">
          <a:xfrm>
            <a:off x="196848" y="896701"/>
            <a:ext cx="8479527" cy="24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marL="285750" indent="-285750" eaLnBrk="1" hangingPunct="1">
              <a:buFont typeface="Arial"/>
              <a:buChar char="•"/>
            </a:pPr>
            <a:r>
              <a:rPr lang="en-AU" altLang="en-US" sz="1600" b="0" dirty="0">
                <a:solidFill>
                  <a:schemeClr val="tx1"/>
                </a:solidFill>
                <a:latin typeface="+mj-lt"/>
              </a:rPr>
              <a:t>Praxis support</a:t>
            </a:r>
            <a:endParaRPr lang="en-US" dirty="0">
              <a:solidFill>
                <a:schemeClr val="tx1"/>
              </a:solidFill>
              <a:latin typeface="+mj-lt"/>
            </a:endParaRPr>
          </a:p>
          <a:p>
            <a:pPr marL="285750" indent="-285750" eaLnBrk="1" hangingPunct="1">
              <a:buFont typeface="Arial"/>
              <a:buChar char="•"/>
            </a:pPr>
            <a:r>
              <a:rPr lang="en-AU" altLang="en-US" sz="1600" b="0" dirty="0">
                <a:solidFill>
                  <a:schemeClr val="tx1"/>
                </a:solidFill>
              </a:rPr>
              <a:t>Assists educator reflection</a:t>
            </a:r>
          </a:p>
          <a:p>
            <a:pPr marL="285750" indent="-285750" eaLnBrk="1" hangingPunct="1">
              <a:buFont typeface="Arial"/>
              <a:buChar char="•"/>
            </a:pPr>
            <a:r>
              <a:rPr lang="en-AU" altLang="en-US" sz="1600" b="0" dirty="0">
                <a:solidFill>
                  <a:schemeClr val="tx1"/>
                </a:solidFill>
              </a:rPr>
              <a:t>Student engagement metrics</a:t>
            </a:r>
          </a:p>
          <a:p>
            <a:pPr marL="285750" indent="-285750" eaLnBrk="1" hangingPunct="1">
              <a:buFont typeface="Arial"/>
              <a:buChar char="•"/>
            </a:pPr>
            <a:r>
              <a:rPr lang="en-AU" altLang="en-US" sz="1600" b="0" dirty="0">
                <a:solidFill>
                  <a:schemeClr val="tx1"/>
                </a:solidFill>
              </a:rPr>
              <a:t>Iterative decision making</a:t>
            </a:r>
          </a:p>
          <a:p>
            <a:pPr marL="285750" indent="-285750" eaLnBrk="1" hangingPunct="1">
              <a:buFont typeface="Arial"/>
              <a:buChar char="•"/>
            </a:pPr>
            <a:r>
              <a:rPr lang="en-AU" altLang="en-US" sz="1600" b="0" dirty="0">
                <a:solidFill>
                  <a:schemeClr val="tx1"/>
                </a:solidFill>
              </a:rPr>
              <a:t>Feedback loops for continuous improvement</a:t>
            </a:r>
          </a:p>
          <a:p>
            <a:pPr marL="285750" indent="-285750" eaLnBrk="1" hangingPunct="1">
              <a:buFont typeface="Arial"/>
              <a:buChar char="•"/>
            </a:pPr>
            <a:endParaRPr lang="en-AU" altLang="en-US" sz="1600" b="0" dirty="0">
              <a:solidFill>
                <a:schemeClr val="tx1"/>
              </a:solidFill>
            </a:endParaRPr>
          </a:p>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p:txBody>
      </p:sp>
      <p:pic>
        <p:nvPicPr>
          <p:cNvPr id="3" name="Picture 3">
            <a:extLst>
              <a:ext uri="{FF2B5EF4-FFF2-40B4-BE49-F238E27FC236}">
                <a16:creationId xmlns:a16="http://schemas.microsoft.com/office/drawing/2014/main" id="{5BCA6F63-E455-44AF-A8DA-5487D6412BA7}"/>
              </a:ext>
            </a:extLst>
          </p:cNvPr>
          <p:cNvPicPr>
            <a:picLocks noChangeAspect="1"/>
          </p:cNvPicPr>
          <p:nvPr/>
        </p:nvPicPr>
        <p:blipFill>
          <a:blip r:embed="rId3"/>
          <a:stretch>
            <a:fillRect/>
          </a:stretch>
        </p:blipFill>
        <p:spPr>
          <a:xfrm>
            <a:off x="116456" y="2905268"/>
            <a:ext cx="8900303" cy="2061067"/>
          </a:xfrm>
          <a:prstGeom prst="rect">
            <a:avLst/>
          </a:prstGeom>
        </p:spPr>
      </p:pic>
    </p:spTree>
    <p:extLst>
      <p:ext uri="{BB962C8B-B14F-4D97-AF65-F5344CB8AC3E}">
        <p14:creationId xmlns:p14="http://schemas.microsoft.com/office/powerpoint/2010/main" val="294325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Sharing ideas and updates</a:t>
            </a:r>
          </a:p>
        </p:txBody>
      </p:sp>
      <p:sp>
        <p:nvSpPr>
          <p:cNvPr id="9221" name="Rectangle 4"/>
          <p:cNvSpPr>
            <a:spLocks noChangeArrowheads="1"/>
          </p:cNvSpPr>
          <p:nvPr/>
        </p:nvSpPr>
        <p:spPr bwMode="auto">
          <a:xfrm>
            <a:off x="196848" y="896701"/>
            <a:ext cx="8479527" cy="63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marL="285750" indent="-285750" eaLnBrk="1" hangingPunct="1">
              <a:buFont typeface="Arial"/>
              <a:buChar char="•"/>
            </a:pPr>
            <a:endParaRPr lang="en-AU" altLang="en-US" sz="1600" b="0" dirty="0">
              <a:solidFill>
                <a:schemeClr val="tx1"/>
              </a:solidFill>
            </a:endParaRPr>
          </a:p>
          <a:p>
            <a:pPr eaLnBrk="1" hangingPunct="1">
              <a:buNone/>
            </a:pPr>
            <a:endParaRPr lang="en-AU" altLang="en-US" sz="1600" b="0" dirty="0">
              <a:solidFill>
                <a:schemeClr val="tx1"/>
              </a:solidFill>
            </a:endParaRPr>
          </a:p>
        </p:txBody>
      </p:sp>
      <p:sp>
        <p:nvSpPr>
          <p:cNvPr id="2" name="TextBox 1">
            <a:extLst>
              <a:ext uri="{FF2B5EF4-FFF2-40B4-BE49-F238E27FC236}">
                <a16:creationId xmlns:a16="http://schemas.microsoft.com/office/drawing/2014/main" id="{1E547E0F-8CC3-40FF-9212-DADF762086EA}"/>
              </a:ext>
            </a:extLst>
          </p:cNvPr>
          <p:cNvSpPr txBox="1"/>
          <p:nvPr/>
        </p:nvSpPr>
        <p:spPr>
          <a:xfrm>
            <a:off x="60614" y="4836968"/>
            <a:ext cx="4572000" cy="2616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dirty="0">
                <a:solidFill>
                  <a:srgbClr val="111111"/>
                </a:solidFill>
                <a:latin typeface="-apple-system"/>
              </a:rPr>
              <a:t>Photo by </a:t>
            </a:r>
            <a:r>
              <a:rPr lang="en-US" sz="1100" dirty="0">
                <a:solidFill>
                  <a:srgbClr val="999999"/>
                </a:solidFill>
                <a:latin typeface="-apple-system"/>
                <a:hlinkClick r:id="rId3"/>
              </a:rPr>
              <a:t>Jeremy Thomas</a:t>
            </a:r>
            <a:r>
              <a:rPr lang="en-US" sz="1100" dirty="0">
                <a:solidFill>
                  <a:srgbClr val="111111"/>
                </a:solidFill>
                <a:latin typeface="-apple-system"/>
              </a:rPr>
              <a:t> on </a:t>
            </a:r>
            <a:r>
              <a:rPr lang="en-US" sz="1100" dirty="0">
                <a:solidFill>
                  <a:srgbClr val="999999"/>
                </a:solidFill>
                <a:latin typeface="-apple-system"/>
                <a:hlinkClick r:id="rId4"/>
              </a:rPr>
              <a:t>Unsplash</a:t>
            </a:r>
            <a:endParaRPr lang="en-US" sz="1100" dirty="0"/>
          </a:p>
        </p:txBody>
      </p:sp>
      <p:pic>
        <p:nvPicPr>
          <p:cNvPr id="3" name="Picture 3" descr="A picture containing outdoor object, baseball&#10;&#10;Description generated with very high confidence">
            <a:extLst>
              <a:ext uri="{FF2B5EF4-FFF2-40B4-BE49-F238E27FC236}">
                <a16:creationId xmlns:a16="http://schemas.microsoft.com/office/drawing/2014/main" id="{62FF87B4-C763-4E30-91A7-024B3362B2E4}"/>
              </a:ext>
            </a:extLst>
          </p:cNvPr>
          <p:cNvPicPr>
            <a:picLocks noChangeAspect="1"/>
          </p:cNvPicPr>
          <p:nvPr/>
        </p:nvPicPr>
        <p:blipFill rotWithShape="1">
          <a:blip r:embed="rId5"/>
          <a:srcRect l="-2464" t="21250" r="1951" b="7969"/>
          <a:stretch/>
        </p:blipFill>
        <p:spPr>
          <a:xfrm>
            <a:off x="199159" y="902915"/>
            <a:ext cx="8477297" cy="3929314"/>
          </a:xfrm>
          <a:prstGeom prst="rect">
            <a:avLst/>
          </a:prstGeom>
        </p:spPr>
      </p:pic>
    </p:spTree>
    <p:extLst>
      <p:ext uri="{BB962C8B-B14F-4D97-AF65-F5344CB8AC3E}">
        <p14:creationId xmlns:p14="http://schemas.microsoft.com/office/powerpoint/2010/main" val="352116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8709" y="1954802"/>
            <a:ext cx="9144000" cy="424070"/>
          </a:xfrm>
        </p:spPr>
        <p:txBody>
          <a:bodyPr vert="horz" wrap="square" lIns="91440" tIns="45720" rIns="91440" bIns="45720" numCol="1" anchor="ctr" anchorCtr="0" compatLnSpc="1">
            <a:prstTxWarp prst="textNoShape">
              <a:avLst/>
            </a:prstTxWarp>
            <a:noAutofit/>
          </a:bodyPr>
          <a:lstStyle/>
          <a:p>
            <a:pPr>
              <a:spcBef>
                <a:spcPts val="0"/>
              </a:spcBef>
              <a:spcAft>
                <a:spcPts val="400"/>
              </a:spcAft>
            </a:pPr>
            <a:r>
              <a:rPr lang="en-AU" dirty="0"/>
              <a:t>Questions?</a:t>
            </a:r>
            <a:br>
              <a:rPr lang="en-AU" dirty="0"/>
            </a:br>
            <a:r>
              <a:rPr lang="en-AU" dirty="0"/>
              <a:t/>
            </a:r>
            <a:br>
              <a:rPr lang="en-AU" dirty="0"/>
            </a:br>
            <a:r>
              <a:rPr lang="en-AU" sz="2000" dirty="0"/>
              <a:t>Anthea.Fudge@unisa.edu.au </a:t>
            </a:r>
            <a:br>
              <a:rPr lang="en-AU" sz="2000" dirty="0"/>
            </a:br>
            <a:r>
              <a:rPr lang="en-AU" sz="2000" dirty="0">
                <a:ea typeface="+mj-lt"/>
                <a:cs typeface="+mj-lt"/>
              </a:rPr>
              <a:t>Jennifer</a:t>
            </a:r>
            <a:r>
              <a:rPr lang="en-AU" sz="2000" dirty="0"/>
              <a:t>.Stokes@unisa.edu.au</a:t>
            </a:r>
            <a:r>
              <a:rPr lang="en-AU" sz="2000" dirty="0">
                <a:ea typeface="+mj-lt"/>
                <a:cs typeface="+mj-lt"/>
              </a:rPr>
              <a:t/>
            </a:r>
            <a:br>
              <a:rPr lang="en-AU" sz="2000" dirty="0">
                <a:ea typeface="+mj-lt"/>
                <a:cs typeface="+mj-lt"/>
              </a:rPr>
            </a:br>
            <a:r>
              <a:rPr lang="en-AU" sz="2000" dirty="0"/>
              <a:t>Tanya.Weiler@unisa.edu.au</a:t>
            </a:r>
            <a:br>
              <a:rPr lang="en-AU" sz="2000" dirty="0"/>
            </a:br>
            <a:r>
              <a:rPr lang="en-AU" sz="2000" dirty="0"/>
              <a:t/>
            </a:r>
            <a:br>
              <a:rPr lang="en-AU" sz="2000" dirty="0"/>
            </a:br>
            <a:r>
              <a:rPr lang="en-AU" dirty="0"/>
              <a:t>References</a:t>
            </a:r>
            <a:endParaRPr lang="en-US" dirty="0"/>
          </a:p>
          <a:p>
            <a:r>
              <a:rPr lang="en-US" sz="1000" dirty="0"/>
              <a:t>Aguilar, SJ 2018, ‘Learning Analytics: at the Nexus of Big Data, Digital Innovation, and Social Justice in Education’, </a:t>
            </a:r>
            <a:r>
              <a:rPr lang="en-US" sz="1000" i="1" dirty="0"/>
              <a:t>TechTrends</a:t>
            </a:r>
            <a:r>
              <a:rPr lang="en-US" sz="1000" dirty="0"/>
              <a:t>, vol. 62, no. 1, pp. 37-45.</a:t>
            </a:r>
          </a:p>
          <a:p>
            <a:endParaRPr lang="en-AU" sz="1000" dirty="0"/>
          </a:p>
          <a:p>
            <a:r>
              <a:rPr lang="en-AU" sz="1000" dirty="0"/>
              <a:t>Prensky, M 2012, </a:t>
            </a:r>
            <a:r>
              <a:rPr lang="en-AU" sz="1000" i="1" dirty="0"/>
              <a:t>From digital natives to digital wisdom: hopeful essays for 21st century learning</a:t>
            </a:r>
            <a:r>
              <a:rPr lang="en-AU" sz="1000" dirty="0"/>
              <a:t>, Corwin, Thousand Oaks, California.</a:t>
            </a:r>
          </a:p>
          <a:p>
            <a:pPr>
              <a:spcBef>
                <a:spcPts val="0"/>
              </a:spcBef>
              <a:spcAft>
                <a:spcPts val="0"/>
              </a:spcAft>
            </a:pPr>
            <a:endParaRPr lang="en-AU" sz="1000" dirty="0"/>
          </a:p>
          <a:p>
            <a:pPr>
              <a:spcBef>
                <a:spcPts val="0"/>
              </a:spcBef>
              <a:spcAft>
                <a:spcPts val="0"/>
              </a:spcAft>
            </a:pPr>
            <a:endParaRPr lang="en-AU" sz="1000" dirty="0">
              <a:solidFill>
                <a:srgbClr val="FF0000"/>
              </a:solidFill>
            </a:endParaRPr>
          </a:p>
        </p:txBody>
      </p:sp>
      <p:sp>
        <p:nvSpPr>
          <p:cNvPr id="3" name="Subtitle 2"/>
          <p:cNvSpPr>
            <a:spLocks noGrp="1"/>
          </p:cNvSpPr>
          <p:nvPr>
            <p:ph type="subTitle" idx="1"/>
          </p:nvPr>
        </p:nvSpPr>
        <p:spPr>
          <a:xfrm>
            <a:off x="-30726" y="4453909"/>
            <a:ext cx="9144000" cy="308163"/>
          </a:xfrm>
        </p:spPr>
        <p:txBody>
          <a:bodyPr>
            <a:noAutofit/>
          </a:bodyPr>
          <a:lstStyle/>
          <a:p>
            <a:pPr algn="ctr"/>
            <a:r>
              <a:rPr lang="en-AU" sz="1000"/>
              <a:t>www.unisa.edu.au/study-at-unisa/unisa-college/</a:t>
            </a:r>
          </a:p>
        </p:txBody>
      </p:sp>
    </p:spTree>
    <p:custDataLst>
      <p:tags r:id="rId1"/>
    </p:custDataLst>
    <p:extLst>
      <p:ext uri="{BB962C8B-B14F-4D97-AF65-F5344CB8AC3E}">
        <p14:creationId xmlns:p14="http://schemas.microsoft.com/office/powerpoint/2010/main" val="240300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Video content tools: </a:t>
            </a:r>
            <a:r>
              <a:rPr lang="en-AU" altLang="en-US" sz="3000" dirty="0" err="1">
                <a:solidFill>
                  <a:srgbClr val="0000C8"/>
                </a:solidFill>
              </a:rPr>
              <a:t>Panopto</a:t>
            </a:r>
          </a:p>
        </p:txBody>
      </p:sp>
      <p:sp>
        <p:nvSpPr>
          <p:cNvPr id="9221" name="Rectangle 4"/>
          <p:cNvSpPr>
            <a:spLocks noChangeArrowheads="1"/>
          </p:cNvSpPr>
          <p:nvPr/>
        </p:nvSpPr>
        <p:spPr bwMode="auto">
          <a:xfrm>
            <a:off x="196848" y="896701"/>
            <a:ext cx="8479527" cy="1520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marL="285750" indent="-285750" eaLnBrk="1" hangingPunct="1">
              <a:buFont typeface="Arial"/>
              <a:buChar char="•"/>
            </a:pPr>
            <a:r>
              <a:rPr lang="en-AU" altLang="en-US" sz="1600" b="0" dirty="0">
                <a:solidFill>
                  <a:schemeClr val="tx1"/>
                </a:solidFill>
                <a:latin typeface="+mj-lt"/>
              </a:rPr>
              <a:t>Recently added institutional level </a:t>
            </a:r>
            <a:r>
              <a:rPr lang="en-AU" altLang="en-US" sz="1600" b="0" dirty="0">
                <a:solidFill>
                  <a:schemeClr val="tx1"/>
                </a:solidFill>
              </a:rPr>
              <a:t>system</a:t>
            </a:r>
            <a:endParaRPr lang="en-US">
              <a:solidFill>
                <a:schemeClr val="tx1"/>
              </a:solidFill>
            </a:endParaRPr>
          </a:p>
          <a:p>
            <a:pPr marL="285750" indent="-285750" eaLnBrk="1" hangingPunct="1">
              <a:buFont typeface="Arial"/>
              <a:buChar char="•"/>
            </a:pPr>
            <a:r>
              <a:rPr lang="en-AU" altLang="en-US" sz="1600" b="0" dirty="0">
                <a:solidFill>
                  <a:schemeClr val="tx1"/>
                </a:solidFill>
              </a:rPr>
              <a:t>Supporting increased development of interactive online content</a:t>
            </a:r>
          </a:p>
          <a:p>
            <a:pPr marL="285750" indent="-285750" eaLnBrk="1" hangingPunct="1">
              <a:buFont typeface="Arial"/>
              <a:buChar char="•"/>
            </a:pPr>
            <a:r>
              <a:rPr lang="en-AU" altLang="en-US" sz="1600" b="0" dirty="0">
                <a:solidFill>
                  <a:schemeClr val="tx1"/>
                </a:solidFill>
              </a:rPr>
              <a:t>Assists with analysis of student connection with learning resources</a:t>
            </a:r>
          </a:p>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p:txBody>
      </p:sp>
      <p:pic>
        <p:nvPicPr>
          <p:cNvPr id="3" name="Picture 3" descr="A screenshot of a cell phone&#10;&#10;Description generated with very high confidence">
            <a:extLst>
              <a:ext uri="{FF2B5EF4-FFF2-40B4-BE49-F238E27FC236}">
                <a16:creationId xmlns:a16="http://schemas.microsoft.com/office/drawing/2014/main" id="{22ECF7E0-EB4D-4187-A7FC-48AA7E98A234}"/>
              </a:ext>
            </a:extLst>
          </p:cNvPr>
          <p:cNvPicPr>
            <a:picLocks noChangeAspect="1"/>
          </p:cNvPicPr>
          <p:nvPr/>
        </p:nvPicPr>
        <p:blipFill>
          <a:blip r:embed="rId3"/>
          <a:stretch>
            <a:fillRect/>
          </a:stretch>
        </p:blipFill>
        <p:spPr>
          <a:xfrm>
            <a:off x="57150" y="1931805"/>
            <a:ext cx="4414404" cy="2535458"/>
          </a:xfrm>
          <a:prstGeom prst="rect">
            <a:avLst/>
          </a:prstGeom>
        </p:spPr>
      </p:pic>
      <p:pic>
        <p:nvPicPr>
          <p:cNvPr id="5" name="Picture 5">
            <a:extLst>
              <a:ext uri="{FF2B5EF4-FFF2-40B4-BE49-F238E27FC236}">
                <a16:creationId xmlns:a16="http://schemas.microsoft.com/office/drawing/2014/main" id="{7D7E0AA0-A5AE-4E2C-9F56-46D20C4F46B5}"/>
              </a:ext>
            </a:extLst>
          </p:cNvPr>
          <p:cNvPicPr>
            <a:picLocks noChangeAspect="1"/>
          </p:cNvPicPr>
          <p:nvPr/>
        </p:nvPicPr>
        <p:blipFill>
          <a:blip r:embed="rId4"/>
          <a:stretch>
            <a:fillRect/>
          </a:stretch>
        </p:blipFill>
        <p:spPr>
          <a:xfrm>
            <a:off x="4568537" y="1953714"/>
            <a:ext cx="4483676" cy="2560912"/>
          </a:xfrm>
          <a:prstGeom prst="rect">
            <a:avLst/>
          </a:prstGeom>
        </p:spPr>
      </p:pic>
    </p:spTree>
    <p:extLst>
      <p:ext uri="{BB962C8B-B14F-4D97-AF65-F5344CB8AC3E}">
        <p14:creationId xmlns:p14="http://schemas.microsoft.com/office/powerpoint/2010/main" val="120011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Video content tools: </a:t>
            </a:r>
            <a:r>
              <a:rPr lang="en-AU" altLang="en-US" sz="3000" dirty="0" err="1">
                <a:solidFill>
                  <a:srgbClr val="0000C8"/>
                </a:solidFill>
              </a:rPr>
              <a:t>Panopto</a:t>
            </a:r>
          </a:p>
        </p:txBody>
      </p:sp>
      <p:sp>
        <p:nvSpPr>
          <p:cNvPr id="9221" name="Rectangle 4"/>
          <p:cNvSpPr>
            <a:spLocks noChangeArrowheads="1"/>
          </p:cNvSpPr>
          <p:nvPr/>
        </p:nvSpPr>
        <p:spPr bwMode="auto">
          <a:xfrm>
            <a:off x="196848" y="896701"/>
            <a:ext cx="8479527" cy="92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p:txBody>
      </p:sp>
      <p:pic>
        <p:nvPicPr>
          <p:cNvPr id="5" name="Picture 5">
            <a:extLst>
              <a:ext uri="{FF2B5EF4-FFF2-40B4-BE49-F238E27FC236}">
                <a16:creationId xmlns:a16="http://schemas.microsoft.com/office/drawing/2014/main" id="{52C0F387-49EF-488B-8739-3E7D31BED9A1}"/>
              </a:ext>
            </a:extLst>
          </p:cNvPr>
          <p:cNvPicPr>
            <a:picLocks noChangeAspect="1"/>
          </p:cNvPicPr>
          <p:nvPr/>
        </p:nvPicPr>
        <p:blipFill>
          <a:blip r:embed="rId3"/>
          <a:stretch>
            <a:fillRect/>
          </a:stretch>
        </p:blipFill>
        <p:spPr>
          <a:xfrm>
            <a:off x="533400" y="1064562"/>
            <a:ext cx="7947313" cy="3819671"/>
          </a:xfrm>
          <a:prstGeom prst="rect">
            <a:avLst/>
          </a:prstGeom>
        </p:spPr>
      </p:pic>
    </p:spTree>
    <p:extLst>
      <p:ext uri="{BB962C8B-B14F-4D97-AF65-F5344CB8AC3E}">
        <p14:creationId xmlns:p14="http://schemas.microsoft.com/office/powerpoint/2010/main" val="286704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Video content tools: </a:t>
            </a:r>
            <a:r>
              <a:rPr lang="en-AU" altLang="en-US" sz="3000" dirty="0" err="1">
                <a:solidFill>
                  <a:srgbClr val="0000C8"/>
                </a:solidFill>
              </a:rPr>
              <a:t>Panopto</a:t>
            </a:r>
            <a:endParaRPr lang="en-US" dirty="0" err="1"/>
          </a:p>
        </p:txBody>
      </p:sp>
      <p:sp>
        <p:nvSpPr>
          <p:cNvPr id="9221" name="Rectangle 4"/>
          <p:cNvSpPr>
            <a:spLocks noChangeArrowheads="1"/>
          </p:cNvSpPr>
          <p:nvPr/>
        </p:nvSpPr>
        <p:spPr bwMode="auto">
          <a:xfrm>
            <a:off x="196848" y="896701"/>
            <a:ext cx="8479527" cy="92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p:txBody>
      </p:sp>
      <p:pic>
        <p:nvPicPr>
          <p:cNvPr id="3" name="Picture 3" descr="A screenshot of a computer&#10;&#10;Description generated with very high confidence">
            <a:extLst>
              <a:ext uri="{FF2B5EF4-FFF2-40B4-BE49-F238E27FC236}">
                <a16:creationId xmlns:a16="http://schemas.microsoft.com/office/drawing/2014/main" id="{6B715E2D-290F-46B6-9D13-69A77AE31AC5}"/>
              </a:ext>
            </a:extLst>
          </p:cNvPr>
          <p:cNvPicPr>
            <a:picLocks noChangeAspect="1"/>
          </p:cNvPicPr>
          <p:nvPr/>
        </p:nvPicPr>
        <p:blipFill>
          <a:blip r:embed="rId3"/>
          <a:stretch>
            <a:fillRect/>
          </a:stretch>
        </p:blipFill>
        <p:spPr>
          <a:xfrm>
            <a:off x="966355" y="1031481"/>
            <a:ext cx="7159335" cy="4110968"/>
          </a:xfrm>
          <a:prstGeom prst="rect">
            <a:avLst/>
          </a:prstGeom>
        </p:spPr>
      </p:pic>
    </p:spTree>
    <p:extLst>
      <p:ext uri="{BB962C8B-B14F-4D97-AF65-F5344CB8AC3E}">
        <p14:creationId xmlns:p14="http://schemas.microsoft.com/office/powerpoint/2010/main" val="350856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Learning analytics from </a:t>
            </a:r>
            <a:r>
              <a:rPr lang="en-AU" altLang="en-US" sz="3000" dirty="0" err="1">
                <a:solidFill>
                  <a:srgbClr val="0000C8"/>
                </a:solidFill>
              </a:rPr>
              <a:t>Panopto</a:t>
            </a:r>
          </a:p>
        </p:txBody>
      </p:sp>
      <p:pic>
        <p:nvPicPr>
          <p:cNvPr id="3" name="Picture 3" descr="A screenshot of a cell phone&#10;&#10;Description generated with very high confidence">
            <a:extLst>
              <a:ext uri="{FF2B5EF4-FFF2-40B4-BE49-F238E27FC236}">
                <a16:creationId xmlns:a16="http://schemas.microsoft.com/office/drawing/2014/main" id="{5E288919-5B8C-4193-A735-C11F49F18D6F}"/>
              </a:ext>
            </a:extLst>
          </p:cNvPr>
          <p:cNvPicPr>
            <a:picLocks noChangeAspect="1"/>
          </p:cNvPicPr>
          <p:nvPr/>
        </p:nvPicPr>
        <p:blipFill>
          <a:blip r:embed="rId3"/>
          <a:stretch>
            <a:fillRect/>
          </a:stretch>
        </p:blipFill>
        <p:spPr>
          <a:xfrm>
            <a:off x="83127" y="1203638"/>
            <a:ext cx="4656859" cy="3359679"/>
          </a:xfrm>
          <a:prstGeom prst="rect">
            <a:avLst/>
          </a:prstGeom>
        </p:spPr>
      </p:pic>
      <p:pic>
        <p:nvPicPr>
          <p:cNvPr id="5" name="Picture 5" descr="A screenshot of a cell phone&#10;&#10;Description generated with very high confidence">
            <a:extLst>
              <a:ext uri="{FF2B5EF4-FFF2-40B4-BE49-F238E27FC236}">
                <a16:creationId xmlns:a16="http://schemas.microsoft.com/office/drawing/2014/main" id="{A3056CD9-51DB-4796-997F-A12C65456C5C}"/>
              </a:ext>
            </a:extLst>
          </p:cNvPr>
          <p:cNvPicPr>
            <a:picLocks noChangeAspect="1"/>
          </p:cNvPicPr>
          <p:nvPr/>
        </p:nvPicPr>
        <p:blipFill>
          <a:blip r:embed="rId4"/>
          <a:stretch>
            <a:fillRect/>
          </a:stretch>
        </p:blipFill>
        <p:spPr>
          <a:xfrm>
            <a:off x="4810991" y="916371"/>
            <a:ext cx="4301836" cy="1916646"/>
          </a:xfrm>
          <a:prstGeom prst="rect">
            <a:avLst/>
          </a:prstGeom>
        </p:spPr>
      </p:pic>
      <p:pic>
        <p:nvPicPr>
          <p:cNvPr id="7" name="Picture 7" descr="A screenshot of a social media post&#10;&#10;Description generated with very high confidence">
            <a:extLst>
              <a:ext uri="{FF2B5EF4-FFF2-40B4-BE49-F238E27FC236}">
                <a16:creationId xmlns:a16="http://schemas.microsoft.com/office/drawing/2014/main" id="{8E4E73CA-D257-43E5-A79C-FB0BD54B769A}"/>
              </a:ext>
            </a:extLst>
          </p:cNvPr>
          <p:cNvPicPr>
            <a:picLocks noChangeAspect="1"/>
          </p:cNvPicPr>
          <p:nvPr/>
        </p:nvPicPr>
        <p:blipFill>
          <a:blip r:embed="rId5"/>
          <a:stretch>
            <a:fillRect/>
          </a:stretch>
        </p:blipFill>
        <p:spPr>
          <a:xfrm>
            <a:off x="4733059" y="2913981"/>
            <a:ext cx="4275858" cy="2155722"/>
          </a:xfrm>
          <a:prstGeom prst="rect">
            <a:avLst/>
          </a:prstGeom>
        </p:spPr>
      </p:pic>
    </p:spTree>
    <p:extLst>
      <p:ext uri="{BB962C8B-B14F-4D97-AF65-F5344CB8AC3E}">
        <p14:creationId xmlns:p14="http://schemas.microsoft.com/office/powerpoint/2010/main" val="204437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What is </a:t>
            </a:r>
            <a:r>
              <a:rPr lang="en-AU" altLang="en-US" sz="3000" dirty="0" err="1">
                <a:solidFill>
                  <a:srgbClr val="0000C8"/>
                </a:solidFill>
              </a:rPr>
              <a:t>OnTask</a:t>
            </a:r>
            <a:r>
              <a:rPr lang="en-AU" altLang="en-US" sz="3000" dirty="0">
                <a:solidFill>
                  <a:srgbClr val="0000C8"/>
                </a:solidFill>
              </a:rPr>
              <a:t>?</a:t>
            </a:r>
          </a:p>
        </p:txBody>
      </p:sp>
      <p:sp>
        <p:nvSpPr>
          <p:cNvPr id="9221" name="Rectangle 4"/>
          <p:cNvSpPr>
            <a:spLocks noChangeArrowheads="1"/>
          </p:cNvSpPr>
          <p:nvPr/>
        </p:nvSpPr>
        <p:spPr bwMode="auto">
          <a:xfrm>
            <a:off x="196848" y="896701"/>
            <a:ext cx="8479527" cy="147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eaLnBrk="1" hangingPunct="1">
              <a:buFont typeface="Arial"/>
              <a:buChar char="•"/>
            </a:pPr>
            <a:r>
              <a:rPr lang="en-AU" sz="1600" b="0" i="1" dirty="0" err="1">
                <a:solidFill>
                  <a:schemeClr val="tx1"/>
                </a:solidFill>
              </a:rPr>
              <a:t>OnTask</a:t>
            </a:r>
            <a:r>
              <a:rPr lang="en-AU" sz="1600" b="0" dirty="0">
                <a:solidFill>
                  <a:schemeClr val="tx1"/>
                </a:solidFill>
              </a:rPr>
              <a:t> is a learning analytics-based application that collates information about students engagement and activity or any other measurable from </a:t>
            </a:r>
            <a:r>
              <a:rPr lang="en-AU" sz="1600" b="0" dirty="0" err="1">
                <a:solidFill>
                  <a:schemeClr val="tx1"/>
                </a:solidFill>
              </a:rPr>
              <a:t>learnonline</a:t>
            </a:r>
            <a:r>
              <a:rPr lang="en-AU" sz="1600" b="0" dirty="0">
                <a:solidFill>
                  <a:schemeClr val="tx1"/>
                </a:solidFill>
              </a:rPr>
              <a:t>.</a:t>
            </a:r>
            <a:endParaRPr lang="en-AU" dirty="0">
              <a:solidFill>
                <a:schemeClr val="tx1"/>
              </a:solidFill>
            </a:endParaRPr>
          </a:p>
          <a:p>
            <a:pPr marL="285750" indent="-285750" eaLnBrk="1" hangingPunct="1">
              <a:buFont typeface="Arial"/>
              <a:buChar char="•"/>
            </a:pPr>
            <a:endParaRPr lang="en-AU" altLang="en-US" sz="1600" b="0" dirty="0">
              <a:solidFill>
                <a:schemeClr val="tx1"/>
              </a:solidFill>
            </a:endParaRPr>
          </a:p>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p:txBody>
      </p:sp>
      <p:pic>
        <p:nvPicPr>
          <p:cNvPr id="5" name="Picture 5" descr="A screenshot of a cell phone&#10;&#10;Description generated with very high confidence">
            <a:extLst>
              <a:ext uri="{FF2B5EF4-FFF2-40B4-BE49-F238E27FC236}">
                <a16:creationId xmlns:a16="http://schemas.microsoft.com/office/drawing/2014/main" id="{6C044767-C02C-4D49-BD5A-465450D0F436}"/>
              </a:ext>
            </a:extLst>
          </p:cNvPr>
          <p:cNvPicPr>
            <a:picLocks noChangeAspect="1"/>
          </p:cNvPicPr>
          <p:nvPr/>
        </p:nvPicPr>
        <p:blipFill>
          <a:blip r:embed="rId3"/>
          <a:stretch>
            <a:fillRect/>
          </a:stretch>
        </p:blipFill>
        <p:spPr>
          <a:xfrm>
            <a:off x="840716" y="1515989"/>
            <a:ext cx="6960176" cy="3214167"/>
          </a:xfrm>
          <a:prstGeom prst="rect">
            <a:avLst/>
          </a:prstGeom>
        </p:spPr>
      </p:pic>
    </p:spTree>
    <p:extLst>
      <p:ext uri="{BB962C8B-B14F-4D97-AF65-F5344CB8AC3E}">
        <p14:creationId xmlns:p14="http://schemas.microsoft.com/office/powerpoint/2010/main" val="4094940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16130" cy="542118"/>
          </a:xfrm>
        </p:spPr>
        <p:txBody>
          <a:bodyPr anchor="t"/>
          <a:lstStyle/>
          <a:p>
            <a:pPr algn="l"/>
            <a:r>
              <a:rPr lang="en-AU" altLang="en-US" sz="3000" dirty="0">
                <a:solidFill>
                  <a:srgbClr val="0000C8"/>
                </a:solidFill>
              </a:rPr>
              <a:t>What is </a:t>
            </a:r>
            <a:r>
              <a:rPr lang="en-AU" altLang="en-US" sz="3000" dirty="0" err="1">
                <a:solidFill>
                  <a:srgbClr val="0000C8"/>
                </a:solidFill>
              </a:rPr>
              <a:t>OnTask</a:t>
            </a:r>
            <a:r>
              <a:rPr lang="en-AU" altLang="en-US" sz="3000" dirty="0">
                <a:solidFill>
                  <a:srgbClr val="0000C8"/>
                </a:solidFill>
              </a:rPr>
              <a:t>?</a:t>
            </a:r>
          </a:p>
        </p:txBody>
      </p:sp>
      <p:sp>
        <p:nvSpPr>
          <p:cNvPr id="9221" name="Rectangle 4"/>
          <p:cNvSpPr>
            <a:spLocks noChangeArrowheads="1"/>
          </p:cNvSpPr>
          <p:nvPr/>
        </p:nvSpPr>
        <p:spPr bwMode="auto">
          <a:xfrm>
            <a:off x="196848" y="896701"/>
            <a:ext cx="8479527" cy="176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marL="285750" indent="-285750" eaLnBrk="1" hangingPunct="1">
              <a:buFont typeface="Arial"/>
              <a:buChar char="•"/>
            </a:pPr>
            <a:r>
              <a:rPr lang="en-AU" sz="1600" b="0" dirty="0">
                <a:solidFill>
                  <a:schemeClr val="tx1"/>
                </a:solidFill>
              </a:rPr>
              <a:t>The platform allows instructors to develop “if-then” rules to generate personalised messages to all students in their course. </a:t>
            </a:r>
            <a:endParaRPr lang="en-AU" dirty="0">
              <a:solidFill>
                <a:schemeClr val="tx1"/>
              </a:solidFill>
            </a:endParaRPr>
          </a:p>
          <a:p>
            <a:pPr eaLnBrk="1" hangingPunct="1">
              <a:buFont typeface="Arial"/>
              <a:buChar char="•"/>
            </a:pPr>
            <a:endParaRPr lang="en-AU" sz="1600" b="0" dirty="0">
              <a:solidFill>
                <a:schemeClr val="tx1"/>
              </a:solidFill>
            </a:endParaRPr>
          </a:p>
          <a:p>
            <a:pPr marL="285750" indent="-285750" eaLnBrk="1" hangingPunct="1">
              <a:buFont typeface="Arial"/>
              <a:buChar char="•"/>
            </a:pPr>
            <a:endParaRPr lang="en-AU" altLang="en-US" sz="1600" b="0" dirty="0">
              <a:solidFill>
                <a:schemeClr val="tx1"/>
              </a:solidFill>
            </a:endParaRPr>
          </a:p>
          <a:p>
            <a:pPr eaLnBrk="1" hangingPunct="1">
              <a:buNone/>
            </a:pPr>
            <a:endParaRPr lang="en-AU" altLang="en-US" sz="1600" b="0" dirty="0">
              <a:solidFill>
                <a:schemeClr val="tx1"/>
              </a:solidFill>
            </a:endParaRPr>
          </a:p>
          <a:p>
            <a:pPr eaLnBrk="1" hangingPunct="1">
              <a:buNone/>
            </a:pPr>
            <a:endParaRPr lang="en-AU" altLang="en-US" sz="1600" b="0" dirty="0">
              <a:solidFill>
                <a:schemeClr val="tx1"/>
              </a:solidFill>
            </a:endParaRPr>
          </a:p>
        </p:txBody>
      </p:sp>
      <p:pic>
        <p:nvPicPr>
          <p:cNvPr id="3" name="Picture 3" descr="A screenshot of a social media post&#10;&#10;Description generated with very high confidence">
            <a:extLst>
              <a:ext uri="{FF2B5EF4-FFF2-40B4-BE49-F238E27FC236}">
                <a16:creationId xmlns:a16="http://schemas.microsoft.com/office/drawing/2014/main" id="{91D4AE58-C863-4A61-AA78-536D7B3AA15A}"/>
              </a:ext>
            </a:extLst>
          </p:cNvPr>
          <p:cNvPicPr>
            <a:picLocks noChangeAspect="1"/>
          </p:cNvPicPr>
          <p:nvPr/>
        </p:nvPicPr>
        <p:blipFill>
          <a:blip r:embed="rId3"/>
          <a:stretch>
            <a:fillRect/>
          </a:stretch>
        </p:blipFill>
        <p:spPr>
          <a:xfrm>
            <a:off x="631100" y="1428386"/>
            <a:ext cx="7457830" cy="3543603"/>
          </a:xfrm>
          <a:prstGeom prst="rect">
            <a:avLst/>
          </a:prstGeom>
        </p:spPr>
      </p:pic>
    </p:spTree>
    <p:extLst>
      <p:ext uri="{BB962C8B-B14F-4D97-AF65-F5344CB8AC3E}">
        <p14:creationId xmlns:p14="http://schemas.microsoft.com/office/powerpoint/2010/main" val="1689365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196850" y="308968"/>
            <a:ext cx="8659146" cy="492958"/>
          </a:xfrm>
        </p:spPr>
        <p:txBody>
          <a:bodyPr anchor="t"/>
          <a:lstStyle/>
          <a:p>
            <a:pPr algn="l"/>
            <a:r>
              <a:rPr lang="en-AU" altLang="en-US" sz="3000" dirty="0">
                <a:solidFill>
                  <a:srgbClr val="0000C8"/>
                </a:solidFill>
              </a:rPr>
              <a:t>Learning analytics’ benefits</a:t>
            </a:r>
          </a:p>
        </p:txBody>
      </p:sp>
      <p:sp>
        <p:nvSpPr>
          <p:cNvPr id="9221" name="Rectangle 4"/>
          <p:cNvSpPr>
            <a:spLocks noChangeArrowheads="1"/>
          </p:cNvSpPr>
          <p:nvPr/>
        </p:nvSpPr>
        <p:spPr bwMode="auto">
          <a:xfrm>
            <a:off x="196848" y="896701"/>
            <a:ext cx="847952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lvl1pPr eaLnBrk="0" hangingPunct="0">
              <a:spcBef>
                <a:spcPct val="20000"/>
              </a:spcBef>
              <a:buChar char="•"/>
              <a:defRPr sz="2400" b="1">
                <a:solidFill>
                  <a:srgbClr val="3333C9"/>
                </a:solidFill>
                <a:latin typeface="Arial" charset="0"/>
              </a:defRPr>
            </a:lvl1pPr>
            <a:lvl2pPr marL="742950" indent="-285750" eaLnBrk="0" hangingPunct="0">
              <a:spcBef>
                <a:spcPct val="20000"/>
              </a:spcBef>
              <a:buChar char="–"/>
              <a:defRPr sz="2000" b="1">
                <a:solidFill>
                  <a:schemeClr val="tx1"/>
                </a:solidFill>
                <a:latin typeface="Arial" charset="0"/>
              </a:defRPr>
            </a:lvl2pPr>
            <a:lvl3pPr marL="1143000" indent="-228600" eaLnBrk="0" hangingPunct="0">
              <a:spcBef>
                <a:spcPct val="20000"/>
              </a:spcBef>
              <a:buChar char="•"/>
              <a:defRPr sz="2400" b="1">
                <a:solidFill>
                  <a:schemeClr val="tx1"/>
                </a:solidFill>
                <a:latin typeface="Arial" charset="0"/>
              </a:defRPr>
            </a:lvl3pPr>
            <a:lvl4pPr marL="1600200" indent="-228600" eaLnBrk="0" hangingPunct="0">
              <a:spcBef>
                <a:spcPct val="20000"/>
              </a:spcBef>
              <a:buChar char="–"/>
              <a:defRPr sz="1600" b="1">
                <a:solidFill>
                  <a:schemeClr val="tx1"/>
                </a:solidFill>
                <a:latin typeface="Arial" charset="0"/>
              </a:defRPr>
            </a:lvl4pPr>
            <a:lvl5pPr marL="2057400" indent="-228600" eaLnBrk="0" hangingPunct="0">
              <a:spcBef>
                <a:spcPct val="20000"/>
              </a:spcBef>
              <a:buChar char="»"/>
              <a:defRPr sz="1500" b="1">
                <a:solidFill>
                  <a:schemeClr val="tx1"/>
                </a:solidFill>
                <a:latin typeface="Arial" charset="0"/>
              </a:defRPr>
            </a:lvl5pPr>
            <a:lvl6pPr marL="2514600" indent="-228600" eaLnBrk="0" fontAlgn="base" hangingPunct="0">
              <a:spcBef>
                <a:spcPct val="20000"/>
              </a:spcBef>
              <a:spcAft>
                <a:spcPct val="0"/>
              </a:spcAft>
              <a:buChar char="»"/>
              <a:defRPr sz="1500" b="1">
                <a:solidFill>
                  <a:schemeClr val="tx1"/>
                </a:solidFill>
                <a:latin typeface="Arial" charset="0"/>
              </a:defRPr>
            </a:lvl6pPr>
            <a:lvl7pPr marL="2971800" indent="-228600" eaLnBrk="0" fontAlgn="base" hangingPunct="0">
              <a:spcBef>
                <a:spcPct val="20000"/>
              </a:spcBef>
              <a:spcAft>
                <a:spcPct val="0"/>
              </a:spcAft>
              <a:buChar char="»"/>
              <a:defRPr sz="1500" b="1">
                <a:solidFill>
                  <a:schemeClr val="tx1"/>
                </a:solidFill>
                <a:latin typeface="Arial" charset="0"/>
              </a:defRPr>
            </a:lvl7pPr>
            <a:lvl8pPr marL="3429000" indent="-228600" eaLnBrk="0" fontAlgn="base" hangingPunct="0">
              <a:spcBef>
                <a:spcPct val="20000"/>
              </a:spcBef>
              <a:spcAft>
                <a:spcPct val="0"/>
              </a:spcAft>
              <a:buChar char="»"/>
              <a:defRPr sz="1500" b="1">
                <a:solidFill>
                  <a:schemeClr val="tx1"/>
                </a:solidFill>
                <a:latin typeface="Arial" charset="0"/>
              </a:defRPr>
            </a:lvl8pPr>
            <a:lvl9pPr marL="3886200" indent="-228600" eaLnBrk="0" fontAlgn="base" hangingPunct="0">
              <a:spcBef>
                <a:spcPct val="20000"/>
              </a:spcBef>
              <a:spcAft>
                <a:spcPct val="0"/>
              </a:spcAft>
              <a:buChar char="»"/>
              <a:defRPr sz="1500" b="1">
                <a:solidFill>
                  <a:schemeClr val="tx1"/>
                </a:solidFill>
                <a:latin typeface="Arial" charset="0"/>
              </a:defRPr>
            </a:lvl9pPr>
          </a:lstStyle>
          <a:p>
            <a:pPr marL="214313" indent="-214313">
              <a:spcBef>
                <a:spcPts val="0"/>
              </a:spcBef>
            </a:pPr>
            <a:r>
              <a:rPr lang="en-US" sz="1600" b="0" dirty="0">
                <a:solidFill>
                  <a:schemeClr val="tx1"/>
                </a:solidFill>
              </a:rPr>
              <a:t>Engagement</a:t>
            </a:r>
            <a:endParaRPr lang="en-US" sz="1600" b="0" dirty="0">
              <a:solidFill>
                <a:schemeClr val="tx1"/>
              </a:solidFill>
              <a:cs typeface="Calibri"/>
            </a:endParaRPr>
          </a:p>
          <a:p>
            <a:pPr marL="214313" indent="-214313">
              <a:spcBef>
                <a:spcPts val="0"/>
              </a:spcBef>
            </a:pPr>
            <a:r>
              <a:rPr lang="en-US" sz="1600" b="0" dirty="0">
                <a:solidFill>
                  <a:schemeClr val="tx1"/>
                </a:solidFill>
              </a:rPr>
              <a:t>Gamification </a:t>
            </a:r>
            <a:endParaRPr lang="en-US" sz="1600" b="0" dirty="0">
              <a:solidFill>
                <a:schemeClr val="tx1"/>
              </a:solidFill>
              <a:cs typeface="Calibri"/>
            </a:endParaRPr>
          </a:p>
          <a:p>
            <a:pPr marL="214313" indent="-214313">
              <a:spcBef>
                <a:spcPts val="0"/>
              </a:spcBef>
            </a:pPr>
            <a:r>
              <a:rPr lang="en-US" sz="1600" b="0" dirty="0">
                <a:solidFill>
                  <a:schemeClr val="tx1"/>
                </a:solidFill>
                <a:cs typeface="Calibri"/>
              </a:rPr>
              <a:t>Familiarity (BYOD)</a:t>
            </a:r>
            <a:endParaRPr lang="en-US" sz="1600" b="0" dirty="0">
              <a:solidFill>
                <a:schemeClr val="tx1"/>
              </a:solidFill>
            </a:endParaRPr>
          </a:p>
          <a:p>
            <a:pPr marL="214313" indent="-214313">
              <a:spcBef>
                <a:spcPts val="0"/>
              </a:spcBef>
            </a:pPr>
            <a:r>
              <a:rPr lang="en-US" sz="1600" b="0" dirty="0">
                <a:solidFill>
                  <a:schemeClr val="tx1"/>
                </a:solidFill>
              </a:rPr>
              <a:t>Genuinely student-centred</a:t>
            </a:r>
            <a:endParaRPr lang="en-US" sz="1600" b="0" dirty="0">
              <a:solidFill>
                <a:schemeClr val="tx1"/>
              </a:solidFill>
              <a:cs typeface="Calibri"/>
            </a:endParaRPr>
          </a:p>
          <a:p>
            <a:pPr marL="214313" indent="-214313">
              <a:spcBef>
                <a:spcPts val="0"/>
              </a:spcBef>
            </a:pPr>
            <a:r>
              <a:rPr lang="en-US" sz="1600" b="0" dirty="0">
                <a:solidFill>
                  <a:schemeClr val="tx1"/>
                </a:solidFill>
              </a:rPr>
              <a:t>Inclusion </a:t>
            </a:r>
            <a:endParaRPr lang="en-US" sz="1600" b="0" dirty="0">
              <a:solidFill>
                <a:schemeClr val="tx1"/>
              </a:solidFill>
              <a:cs typeface="Calibri"/>
            </a:endParaRPr>
          </a:p>
          <a:p>
            <a:pPr marL="214313" indent="-214313">
              <a:spcBef>
                <a:spcPts val="0"/>
              </a:spcBef>
            </a:pPr>
            <a:r>
              <a:rPr lang="en-US" sz="1600" b="0" dirty="0">
                <a:solidFill>
                  <a:schemeClr val="tx1"/>
                </a:solidFill>
              </a:rPr>
              <a:t>Instructor can track progress</a:t>
            </a:r>
            <a:endParaRPr lang="en-US" sz="1600" b="0" dirty="0">
              <a:solidFill>
                <a:schemeClr val="tx1"/>
              </a:solidFill>
              <a:cs typeface="Calibri"/>
            </a:endParaRPr>
          </a:p>
          <a:p>
            <a:pPr marL="214313" indent="-214313">
              <a:spcBef>
                <a:spcPts val="0"/>
              </a:spcBef>
            </a:pPr>
            <a:r>
              <a:rPr lang="en-US" sz="1600" b="0" dirty="0">
                <a:solidFill>
                  <a:schemeClr val="tx1"/>
                </a:solidFill>
                <a:cs typeface="Calibri"/>
              </a:rPr>
              <a:t>Evidence-based practice </a:t>
            </a:r>
          </a:p>
        </p:txBody>
      </p:sp>
      <p:pic>
        <p:nvPicPr>
          <p:cNvPr id="4" name="Picture 4" descr="A group of people sitting at a table&#10;&#10;Description generated with very high confidence">
            <a:extLst>
              <a:ext uri="{FF2B5EF4-FFF2-40B4-BE49-F238E27FC236}">
                <a16:creationId xmlns:a16="http://schemas.microsoft.com/office/drawing/2014/main" id="{5A7E537E-CF38-4D65-8CE0-2D6EBE749DD4}"/>
              </a:ext>
            </a:extLst>
          </p:cNvPr>
          <p:cNvPicPr>
            <a:picLocks noChangeAspect="1"/>
          </p:cNvPicPr>
          <p:nvPr/>
        </p:nvPicPr>
        <p:blipFill>
          <a:blip r:embed="rId3"/>
          <a:stretch>
            <a:fillRect/>
          </a:stretch>
        </p:blipFill>
        <p:spPr>
          <a:xfrm>
            <a:off x="4810755" y="891075"/>
            <a:ext cx="3992694" cy="2676383"/>
          </a:xfrm>
          <a:prstGeom prst="rect">
            <a:avLst/>
          </a:prstGeom>
        </p:spPr>
      </p:pic>
      <p:sp>
        <p:nvSpPr>
          <p:cNvPr id="5" name="Rectangle 4">
            <a:extLst>
              <a:ext uri="{FF2B5EF4-FFF2-40B4-BE49-F238E27FC236}">
                <a16:creationId xmlns:a16="http://schemas.microsoft.com/office/drawing/2014/main" id="{425E9D70-142C-4474-9DEA-0FC14DEB6280}"/>
              </a:ext>
            </a:extLst>
          </p:cNvPr>
          <p:cNvSpPr/>
          <p:nvPr/>
        </p:nvSpPr>
        <p:spPr>
          <a:xfrm>
            <a:off x="256678" y="2968228"/>
            <a:ext cx="4833795" cy="18158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00000"/>
              </a:lnSpc>
              <a:spcBef>
                <a:spcPts val="0"/>
              </a:spcBef>
              <a:buFont typeface="Wingdings" panose="05000000000000000000" pitchFamily="2" charset="2"/>
              <a:buChar char="ü"/>
            </a:pPr>
            <a:r>
              <a:rPr lang="en-US" sz="1600" dirty="0">
                <a:solidFill>
                  <a:srgbClr val="0000FF"/>
                </a:solidFill>
                <a:cs typeface="Calibri"/>
              </a:rPr>
              <a:t>The multimedia style of the lecture is </a:t>
            </a:r>
            <a:br>
              <a:rPr lang="en-US" sz="1600" dirty="0">
                <a:solidFill>
                  <a:srgbClr val="0000FF"/>
                </a:solidFill>
                <a:cs typeface="Calibri"/>
              </a:rPr>
            </a:br>
            <a:r>
              <a:rPr lang="en-US" sz="1600" dirty="0">
                <a:solidFill>
                  <a:srgbClr val="0000FF"/>
                </a:solidFill>
                <a:cs typeface="Calibri"/>
              </a:rPr>
              <a:t>a fun and interesting way to learn.</a:t>
            </a:r>
            <a:br>
              <a:rPr lang="en-US" sz="1600" dirty="0">
                <a:solidFill>
                  <a:srgbClr val="0000FF"/>
                </a:solidFill>
                <a:cs typeface="Calibri"/>
              </a:rPr>
            </a:br>
            <a:endParaRPr lang="en-US" sz="1600" dirty="0">
              <a:solidFill>
                <a:srgbClr val="0000FF"/>
              </a:solidFill>
              <a:cs typeface="Calibri"/>
            </a:endParaRPr>
          </a:p>
          <a:p>
            <a:pPr marL="285750" indent="-285750">
              <a:lnSpc>
                <a:spcPct val="100000"/>
              </a:lnSpc>
              <a:spcBef>
                <a:spcPts val="0"/>
              </a:spcBef>
              <a:buFont typeface="Wingdings" panose="05000000000000000000" pitchFamily="2" charset="2"/>
              <a:buChar char="ü"/>
            </a:pPr>
            <a:r>
              <a:rPr lang="en-US" sz="1600" dirty="0">
                <a:solidFill>
                  <a:srgbClr val="0000FF"/>
                </a:solidFill>
                <a:cs typeface="Calibri"/>
              </a:rPr>
              <a:t>The content and presentation of the course were highly engaging and often fascinating. </a:t>
            </a:r>
          </a:p>
          <a:p>
            <a:pPr algn="r">
              <a:lnSpc>
                <a:spcPct val="100000"/>
              </a:lnSpc>
              <a:spcBef>
                <a:spcPts val="0"/>
              </a:spcBef>
            </a:pPr>
            <a:r>
              <a:rPr lang="en-US" sz="1600" dirty="0">
                <a:solidFill>
                  <a:srgbClr val="0000FF"/>
                </a:solidFill>
                <a:cs typeface="Calibri"/>
              </a:rPr>
              <a:t/>
            </a:r>
            <a:br>
              <a:rPr lang="en-US" sz="1600" dirty="0">
                <a:solidFill>
                  <a:srgbClr val="0000FF"/>
                </a:solidFill>
                <a:cs typeface="Calibri"/>
              </a:rPr>
            </a:br>
            <a:r>
              <a:rPr lang="en-US" sz="1600" dirty="0">
                <a:solidFill>
                  <a:srgbClr val="0000FF"/>
                </a:solidFill>
                <a:cs typeface="Calibri"/>
              </a:rPr>
              <a:t>MyCourseExperience 2018</a:t>
            </a:r>
            <a:endParaRPr lang="en-US" dirty="0">
              <a:solidFill>
                <a:srgbClr val="0000FF"/>
              </a:solidFill>
              <a:cs typeface="Calibri"/>
            </a:endParaRPr>
          </a:p>
        </p:txBody>
      </p:sp>
    </p:spTree>
    <p:extLst>
      <p:ext uri="{BB962C8B-B14F-4D97-AF65-F5344CB8AC3E}">
        <p14:creationId xmlns:p14="http://schemas.microsoft.com/office/powerpoint/2010/main" val="3541810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4.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TotalTime>
  <Words>559</Words>
  <Application>Microsoft Office PowerPoint</Application>
  <PresentationFormat>On-screen Show (16:9)</PresentationFormat>
  <Paragraphs>152</Paragraphs>
  <Slides>20</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-apple-system</vt:lpstr>
      <vt:lpstr>Arial</vt:lpstr>
      <vt:lpstr>Calibri</vt:lpstr>
      <vt:lpstr>Helvetica</vt:lpstr>
      <vt:lpstr>Times New Roman</vt:lpstr>
      <vt:lpstr>Wingdings</vt:lpstr>
      <vt:lpstr>Blank Presentation</vt:lpstr>
      <vt:lpstr>Enabling learning through digital technologies</vt:lpstr>
      <vt:lpstr>Sharing ideas and updates</vt:lpstr>
      <vt:lpstr>Video content tools: Panopto</vt:lpstr>
      <vt:lpstr>Video content tools: Panopto</vt:lpstr>
      <vt:lpstr>Video content tools: Panopto</vt:lpstr>
      <vt:lpstr>Learning analytics from Panopto</vt:lpstr>
      <vt:lpstr>What is OnTask?</vt:lpstr>
      <vt:lpstr>What is OnTask?</vt:lpstr>
      <vt:lpstr>Learning analytics’ benefits</vt:lpstr>
      <vt:lpstr>PowerPoint Presentation</vt:lpstr>
      <vt:lpstr>PowerPoint Presentation</vt:lpstr>
      <vt:lpstr>PowerPoint Presentation</vt:lpstr>
      <vt:lpstr>PowerPoint Presentation</vt:lpstr>
      <vt:lpstr>PowerPoint Presentation</vt:lpstr>
      <vt:lpstr>PowerPoint Presentation</vt:lpstr>
      <vt:lpstr>Team work</vt:lpstr>
      <vt:lpstr>Homework analytics</vt:lpstr>
      <vt:lpstr>PowerPoint Presentation</vt:lpstr>
      <vt:lpstr>Integrating technology with a student focus</vt:lpstr>
      <vt:lpstr>Questions?  Anthea.Fudge@unisa.edu.au  Jennifer.Stokes@unisa.edu.au Tanya.Weiler@unisa.edu.au  References Aguilar, SJ 2018, ‘Learning Analytics: at the Nexus of Big Data, Digital Innovation, and Social Justice in Education’, TechTrends, vol. 62, no. 1, pp. 37-45.  Prensky, M 2012, From digital natives to digital wisdom: hopeful essays for 21st century learning, Corwin, Thousand Oaks, California.  </vt:lpstr>
    </vt:vector>
  </TitlesOfParts>
  <Company>Edmund Boey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Edmund Boey</dc:creator>
  <cp:lastModifiedBy>Rae Trewartha</cp:lastModifiedBy>
  <cp:revision>293</cp:revision>
  <cp:lastPrinted>2018-06-25T05:31:01Z</cp:lastPrinted>
  <dcterms:created xsi:type="dcterms:W3CDTF">2012-06-21T07:03:51Z</dcterms:created>
  <dcterms:modified xsi:type="dcterms:W3CDTF">2018-12-17T00:22:24Z</dcterms:modified>
</cp:coreProperties>
</file>