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2"/>
  </p:notesMasterIdLst>
  <p:handoutMasterIdLst>
    <p:handoutMasterId r:id="rId23"/>
  </p:handoutMasterIdLst>
  <p:sldIdLst>
    <p:sldId id="256" r:id="rId2"/>
    <p:sldId id="341" r:id="rId3"/>
    <p:sldId id="332" r:id="rId4"/>
    <p:sldId id="298" r:id="rId5"/>
    <p:sldId id="326" r:id="rId6"/>
    <p:sldId id="322" r:id="rId7"/>
    <p:sldId id="271" r:id="rId8"/>
    <p:sldId id="340" r:id="rId9"/>
    <p:sldId id="335" r:id="rId10"/>
    <p:sldId id="334" r:id="rId11"/>
    <p:sldId id="289" r:id="rId12"/>
    <p:sldId id="336" r:id="rId13"/>
    <p:sldId id="337" r:id="rId14"/>
    <p:sldId id="328" r:id="rId15"/>
    <p:sldId id="329" r:id="rId16"/>
    <p:sldId id="343" r:id="rId17"/>
    <p:sldId id="333" r:id="rId18"/>
    <p:sldId id="330" r:id="rId19"/>
    <p:sldId id="319" r:id="rId20"/>
    <p:sldId id="339" r:id="rId21"/>
  </p:sldIdLst>
  <p:sldSz cx="9144000" cy="6858000" type="screen4x3"/>
  <p:notesSz cx="6669088" cy="9926638"/>
  <p:defaultTextStyle>
    <a:defPPr>
      <a:defRPr lang="en-AU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66FF33"/>
    <a:srgbClr val="818A8F"/>
    <a:srgbClr val="6A288A"/>
    <a:srgbClr val="BF5B1F"/>
    <a:srgbClr val="D40E8C"/>
    <a:srgbClr val="5F5F5F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728"/>
    <p:restoredTop sz="80971" autoAdjust="0"/>
  </p:normalViewPr>
  <p:slideViewPr>
    <p:cSldViewPr>
      <p:cViewPr varScale="1">
        <p:scale>
          <a:sx n="61" d="100"/>
          <a:sy n="61" d="100"/>
        </p:scale>
        <p:origin x="528" y="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E20ACA-11D9-49F4-AE0C-566EF51391CB}" type="datetimeFigureOut">
              <a:rPr lang="en-AU" smtClean="0"/>
              <a:pPr/>
              <a:t>27/11/2018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88925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8250" y="9428163"/>
            <a:ext cx="288925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BA2032-EEF2-400E-940E-F6AFAED1662D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04099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673FF1-6658-4E0B-A8B1-4012D040879E}" type="datetimeFigureOut">
              <a:rPr lang="en-AU" smtClean="0"/>
              <a:t>27/11/2018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1725" y="1241425"/>
            <a:ext cx="4465638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750" y="4776788"/>
            <a:ext cx="5335588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825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9B14FB-0BC7-431E-977C-4541077AF00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119083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 while research</a:t>
            </a:r>
            <a:r>
              <a:rPr lang="en-US" baseline="0" dirty="0" smtClean="0"/>
              <a:t> methods is a course they need to do, they miss out on language and library introduction in first year courses as well as care of elderly in being granted credit for NR1299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9B14FB-0BC7-431E-977C-4541077AF005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321150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Mismatched credits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9B14FB-0BC7-431E-977C-4541077AF005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593517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Students without great language or personal supports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9B14FB-0BC7-431E-977C-4541077AF005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82335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08113" y="1844675"/>
            <a:ext cx="7735887" cy="1385888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17638" y="3995738"/>
            <a:ext cx="7239000" cy="9144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A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00800" y="0"/>
            <a:ext cx="2057400" cy="55991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0"/>
            <a:ext cx="6019800" cy="55991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000"/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sz="2400"/>
            </a:lvl1pPr>
          </a:lstStyle>
          <a:p>
            <a:pPr marL="0" fontAlgn="auto">
              <a:spcAft>
                <a:spcPts val="0"/>
              </a:spcAft>
              <a:buFontTx/>
              <a:buNone/>
              <a:defRPr/>
            </a:pPr>
            <a:r>
              <a:rPr lang="en-AU" b="1" dirty="0" smtClean="0">
                <a:solidFill>
                  <a:schemeClr val="accent1">
                    <a:lumMod val="10000"/>
                  </a:schemeClr>
                </a:solidFill>
              </a:rPr>
              <a:t>Heading</a:t>
            </a:r>
            <a:r>
              <a:rPr lang="en-AU" b="0" dirty="0" smtClean="0">
                <a:solidFill>
                  <a:srgbClr val="FFFF00"/>
                </a:solidFill>
              </a:rPr>
              <a:t/>
            </a:r>
            <a:br>
              <a:rPr lang="en-AU" b="0" dirty="0" smtClean="0">
                <a:solidFill>
                  <a:srgbClr val="FFFF00"/>
                </a:solidFill>
              </a:rPr>
            </a:br>
            <a:r>
              <a:rPr lang="en-AU" dirty="0" smtClean="0"/>
              <a:t>Body text.</a:t>
            </a:r>
            <a:r>
              <a:rPr lang="en-AU" dirty="0" smtClean="0">
                <a:solidFill>
                  <a:srgbClr val="FFFF00"/>
                </a:solidFill>
              </a:rPr>
              <a:t>  </a:t>
            </a:r>
          </a:p>
          <a:p>
            <a:pPr fontAlgn="auto">
              <a:spcAft>
                <a:spcPts val="0"/>
              </a:spcAft>
              <a:buNone/>
              <a:defRPr/>
            </a:pPr>
            <a:endParaRPr lang="en-AU" dirty="0" smtClean="0"/>
          </a:p>
          <a:p>
            <a:pPr fontAlgn="auto">
              <a:spcAft>
                <a:spcPts val="0"/>
              </a:spcAft>
              <a:defRPr/>
            </a:pPr>
            <a:r>
              <a:rPr lang="en-AU" sz="2400" dirty="0" smtClean="0"/>
              <a:t>Dot points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2400" dirty="0" smtClean="0"/>
              <a:t>Dot points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2400" dirty="0" smtClean="0"/>
              <a:t>Dot points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4843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43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0"/>
            <a:ext cx="8229600" cy="90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AU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4843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fontAlgn="auto">
              <a:spcAft>
                <a:spcPts val="0"/>
              </a:spcAft>
              <a:buFontTx/>
              <a:buNone/>
              <a:defRPr/>
            </a:pPr>
            <a:r>
              <a:rPr lang="en-AU" b="1" dirty="0" smtClean="0">
                <a:solidFill>
                  <a:schemeClr val="accent1">
                    <a:lumMod val="10000"/>
                  </a:schemeClr>
                </a:solidFill>
              </a:rPr>
              <a:t>Heading</a:t>
            </a:r>
            <a:endParaRPr lang="en-AU" dirty="0" smtClean="0">
              <a:solidFill>
                <a:srgbClr val="FFFF00"/>
              </a:solidFill>
            </a:endParaRPr>
          </a:p>
          <a:p>
            <a:pPr marL="0" fontAlgn="auto">
              <a:spcAft>
                <a:spcPts val="0"/>
              </a:spcAft>
              <a:buFontTx/>
              <a:buNone/>
              <a:defRPr/>
            </a:pPr>
            <a:r>
              <a:rPr lang="en-AU" dirty="0" smtClean="0"/>
              <a:t>Body text.</a:t>
            </a:r>
            <a:r>
              <a:rPr lang="en-AU" dirty="0" smtClean="0">
                <a:solidFill>
                  <a:srgbClr val="FFFF00"/>
                </a:solidFill>
              </a:rPr>
              <a:t>  </a:t>
            </a:r>
          </a:p>
          <a:p>
            <a:pPr fontAlgn="auto">
              <a:spcAft>
                <a:spcPts val="0"/>
              </a:spcAft>
              <a:buNone/>
              <a:defRPr/>
            </a:pPr>
            <a:endParaRPr lang="en-AU" dirty="0" smtClean="0"/>
          </a:p>
          <a:p>
            <a:pPr fontAlgn="auto">
              <a:spcAft>
                <a:spcPts val="0"/>
              </a:spcAft>
              <a:defRPr/>
            </a:pPr>
            <a:r>
              <a:rPr lang="en-AU" sz="2400" dirty="0" smtClean="0"/>
              <a:t>Dot points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2400" dirty="0" smtClean="0"/>
              <a:t>Dot points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2400" dirty="0" smtClean="0"/>
              <a:t>Dot points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accent4">
              <a:lumMod val="10000"/>
            </a:schemeClr>
          </a:solidFill>
          <a:effectLst/>
          <a:latin typeface="Verdana" pitchFamily="34" charset="0"/>
          <a:ea typeface="Verdana" pitchFamily="34" charset="0"/>
          <a:cs typeface="Verdana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B20A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B20A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B20A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B20A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B20A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B20A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B20A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B20A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F2CE50"/>
        </a:buClr>
        <a:buSzPct val="80000"/>
        <a:buFont typeface="Wingdings" pitchFamily="2" charset="2"/>
        <a:buChar char="n"/>
        <a:defRPr sz="3200">
          <a:solidFill>
            <a:srgbClr val="333333"/>
          </a:solidFill>
          <a:latin typeface="Verdana" pitchFamily="34" charset="0"/>
          <a:ea typeface="Verdana" pitchFamily="34" charset="0"/>
          <a:cs typeface="Verdana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800">
          <a:solidFill>
            <a:srgbClr val="000000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333333"/>
        </a:buClr>
        <a:buSzPct val="65000"/>
        <a:buFont typeface="Wingdings" pitchFamily="2" charset="2"/>
        <a:buChar char="n"/>
        <a:defRPr sz="2400">
          <a:solidFill>
            <a:srgbClr val="000000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SzPct val="50000"/>
        <a:buFont typeface="Wingdings" pitchFamily="2" charset="2"/>
        <a:buChar char="n"/>
        <a:defRPr sz="2000">
          <a:solidFill>
            <a:srgbClr val="000000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808080"/>
        </a:buClr>
        <a:buSzPct val="40000"/>
        <a:buFont typeface="Wingdings" pitchFamily="2" charset="2"/>
        <a:buChar char="n"/>
        <a:defRPr sz="2000">
          <a:solidFill>
            <a:srgbClr val="0000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808080"/>
        </a:buClr>
        <a:buSzPct val="40000"/>
        <a:buFont typeface="Wingdings" pitchFamily="2" charset="2"/>
        <a:buChar char="n"/>
        <a:defRPr sz="2000">
          <a:solidFill>
            <a:srgbClr val="0000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808080"/>
        </a:buClr>
        <a:buSzPct val="40000"/>
        <a:buFont typeface="Wingdings" pitchFamily="2" charset="2"/>
        <a:buChar char="n"/>
        <a:defRPr sz="2000">
          <a:solidFill>
            <a:srgbClr val="0000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808080"/>
        </a:buClr>
        <a:buSzPct val="40000"/>
        <a:buFont typeface="Wingdings" pitchFamily="2" charset="2"/>
        <a:buChar char="n"/>
        <a:defRPr sz="2000">
          <a:solidFill>
            <a:srgbClr val="0000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808080"/>
        </a:buClr>
        <a:buSzPct val="40000"/>
        <a:buFont typeface="Wingdings" pitchFamily="2" charset="2"/>
        <a:buChar char="n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7544" y="2636912"/>
            <a:ext cx="7897985" cy="864096"/>
          </a:xfrm>
        </p:spPr>
        <p:txBody>
          <a:bodyPr>
            <a:noAutofit/>
          </a:bodyPr>
          <a:lstStyle/>
          <a:p>
            <a:pPr marL="0" indent="0"/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endParaRPr lang="en-AU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71600" y="1772816"/>
            <a:ext cx="7239000" cy="2808312"/>
          </a:xfrm>
        </p:spPr>
        <p:txBody>
          <a:bodyPr/>
          <a:lstStyle/>
          <a:p>
            <a:r>
              <a:rPr lang="en-AU" dirty="0" smtClean="0"/>
              <a:t/>
            </a:r>
            <a:br>
              <a:rPr lang="en-AU" dirty="0" smtClean="0"/>
            </a:br>
            <a:r>
              <a:rPr lang="en-NZ" sz="3200" dirty="0"/>
              <a:t>Literacy and Communication Issues and Concerns for Nursing Students from Non-English Speaking Backgrounds (NESB)</a:t>
            </a:r>
            <a:endParaRPr lang="en-CA" sz="3200" dirty="0"/>
          </a:p>
          <a:p>
            <a:endParaRPr lang="en-AU" dirty="0" smtClean="0"/>
          </a:p>
          <a:p>
            <a:endParaRPr lang="en-AU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6012160" y="4999677"/>
            <a:ext cx="255711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 smtClean="0"/>
          </a:p>
          <a:p>
            <a:r>
              <a:rPr lang="en-US" dirty="0" err="1" smtClean="0"/>
              <a:t>Tatra</a:t>
            </a:r>
            <a:r>
              <a:rPr lang="en-US" dirty="0" smtClean="0"/>
              <a:t> </a:t>
            </a:r>
            <a:r>
              <a:rPr lang="en-US" dirty="0" err="1" smtClean="0"/>
              <a:t>Palfery</a:t>
            </a:r>
            <a:endParaRPr lang="en-US" dirty="0" smtClean="0"/>
          </a:p>
          <a:p>
            <a:r>
              <a:rPr lang="en-US" dirty="0" smtClean="0"/>
              <a:t>Diane Duff</a:t>
            </a:r>
          </a:p>
          <a:p>
            <a:r>
              <a:rPr lang="en-US" dirty="0" smtClean="0"/>
              <a:t>Rowena McGregor</a:t>
            </a:r>
          </a:p>
          <a:p>
            <a:r>
              <a:rPr lang="en-US" dirty="0" smtClean="0"/>
              <a:t>Daniel Crane</a:t>
            </a:r>
            <a:endParaRPr lang="en-US" dirty="0"/>
          </a:p>
        </p:txBody>
      </p:sp>
      <p:pic>
        <p:nvPicPr>
          <p:cNvPr id="5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8" y="4077072"/>
            <a:ext cx="5920295" cy="2780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556792"/>
            <a:ext cx="2088232" cy="530120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Strategies from Working Party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611560" y="1052736"/>
            <a:ext cx="7772400" cy="4114800"/>
          </a:xfrm>
        </p:spPr>
        <p:txBody>
          <a:bodyPr/>
          <a:lstStyle/>
          <a:p>
            <a:r>
              <a:rPr lang="en-US" dirty="0" smtClean="0"/>
              <a:t>Short-term: </a:t>
            </a:r>
          </a:p>
          <a:p>
            <a:pPr lvl="1"/>
            <a:r>
              <a:rPr lang="en-US" dirty="0" smtClean="0"/>
              <a:t>liaise and information sharing between academic and library support</a:t>
            </a:r>
          </a:p>
          <a:p>
            <a:pPr lvl="1"/>
            <a:r>
              <a:rPr lang="en-US" dirty="0" smtClean="0"/>
              <a:t>More recorded resources</a:t>
            </a:r>
          </a:p>
          <a:p>
            <a:pPr lvl="1"/>
            <a:r>
              <a:rPr lang="en-US" dirty="0" smtClean="0"/>
              <a:t>Conversation club</a:t>
            </a:r>
          </a:p>
          <a:p>
            <a:pPr marL="400050"/>
            <a:r>
              <a:rPr lang="en-US" dirty="0" smtClean="0"/>
              <a:t>Mid-term: </a:t>
            </a:r>
          </a:p>
          <a:p>
            <a:pPr marL="800100" lvl="1"/>
            <a:r>
              <a:rPr lang="en-US" smtClean="0"/>
              <a:t>Have a </a:t>
            </a:r>
            <a:r>
              <a:rPr lang="en-US" dirty="0" smtClean="0"/>
              <a:t>portal for NESB students</a:t>
            </a:r>
          </a:p>
          <a:p>
            <a:pPr marL="457200"/>
            <a:r>
              <a:rPr lang="en-US" dirty="0" smtClean="0"/>
              <a:t>Long-term</a:t>
            </a:r>
          </a:p>
          <a:p>
            <a:pPr marL="857250" lvl="1"/>
            <a:r>
              <a:rPr lang="en-US" dirty="0" smtClean="0"/>
              <a:t>Training materials</a:t>
            </a:r>
          </a:p>
          <a:p>
            <a:pPr marL="857250" lvl="1"/>
            <a:r>
              <a:rPr lang="en-US" dirty="0" smtClean="0"/>
              <a:t>Academic </a:t>
            </a:r>
            <a:r>
              <a:rPr lang="en-US" dirty="0"/>
              <a:t>s</a:t>
            </a:r>
            <a:r>
              <a:rPr lang="en-US" dirty="0" smtClean="0"/>
              <a:t>taff survey</a:t>
            </a:r>
          </a:p>
          <a:p>
            <a:pPr marL="857250" lvl="1"/>
            <a:endParaRPr lang="en-US" dirty="0" smtClean="0"/>
          </a:p>
          <a:p>
            <a:pPr marL="457200" lvl="1" indent="0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524328" y="2708920"/>
            <a:ext cx="895798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6421"/>
                </a:solidFill>
              </a:rPr>
              <a:t>Targeted</a:t>
            </a:r>
          </a:p>
          <a:p>
            <a:r>
              <a:rPr lang="en-US" sz="1600" dirty="0" smtClean="0">
                <a:solidFill>
                  <a:srgbClr val="FF6421"/>
                </a:solidFill>
              </a:rPr>
              <a:t>help</a:t>
            </a:r>
            <a:endParaRPr lang="en-US" sz="1600" dirty="0">
              <a:solidFill>
                <a:srgbClr val="FF642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244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134672" cy="423441"/>
          </a:xfrm>
        </p:spPr>
        <p:txBody>
          <a:bodyPr/>
          <a:lstStyle/>
          <a:p>
            <a:r>
              <a:rPr lang="en-US" dirty="0"/>
              <a:t>Admission data for commencing BNUR students 2014</a:t>
            </a:r>
            <a:r>
              <a:rPr lang="en-US" dirty="0" smtClean="0"/>
              <a:t>-2016</a:t>
            </a:r>
            <a:endParaRPr lang="en-AU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44892119"/>
              </p:ext>
            </p:extLst>
          </p:nvPr>
        </p:nvGraphicFramePr>
        <p:xfrm>
          <a:off x="685800" y="1956141"/>
          <a:ext cx="7054552" cy="3171143"/>
        </p:xfrm>
        <a:graphic>
          <a:graphicData uri="http://schemas.openxmlformats.org/drawingml/2006/table">
            <a:tbl>
              <a:tblPr/>
              <a:tblGrid>
                <a:gridCol w="5326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86538">
                <a:tc>
                  <a:txBody>
                    <a:bodyPr/>
                    <a:lstStyle/>
                    <a:p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Verdana" charset="0"/>
                        </a:rPr>
                        <a:t>Admission Basis</a:t>
                      </a:r>
                      <a:endParaRPr lang="en-US" sz="120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sz="1200" b="1">
                          <a:solidFill>
                            <a:srgbClr val="000000"/>
                          </a:solidFill>
                          <a:effectLst/>
                          <a:latin typeface="Verdana" charset="0"/>
                        </a:rPr>
                        <a:t>2014</a:t>
                      </a:r>
                      <a:endParaRPr lang="is-IS" sz="120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sz="1200" b="1" dirty="0">
                          <a:solidFill>
                            <a:srgbClr val="000000"/>
                          </a:solidFill>
                          <a:effectLst/>
                          <a:latin typeface="Verdana" charset="0"/>
                        </a:rPr>
                        <a:t>2015</a:t>
                      </a:r>
                      <a:endParaRPr lang="is-IS" sz="1200" dirty="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sz="1200" b="1">
                          <a:solidFill>
                            <a:srgbClr val="000000"/>
                          </a:solidFill>
                          <a:effectLst/>
                          <a:latin typeface="Verdana" charset="0"/>
                        </a:rPr>
                        <a:t>2016</a:t>
                      </a:r>
                      <a:endParaRPr lang="is-IS" sz="120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3075"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Verdana" charset="0"/>
                        </a:rPr>
                        <a:t>Secondary education undertaken at school, VET or other Higher Education Provider (Australian or overseas equivalent) </a:t>
                      </a:r>
                      <a:endParaRPr lang="en-US" sz="120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Verdana" charset="0"/>
                        </a:rPr>
                        <a:t>99</a:t>
                      </a:r>
                      <a:endParaRPr lang="en-US" sz="120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sz="1200" dirty="0">
                          <a:solidFill>
                            <a:srgbClr val="000000"/>
                          </a:solidFill>
                          <a:effectLst/>
                          <a:latin typeface="Verdana" charset="0"/>
                        </a:rPr>
                        <a:t>165</a:t>
                      </a:r>
                      <a:endParaRPr lang="is-IS" sz="1200" dirty="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sz="1200">
                          <a:solidFill>
                            <a:srgbClr val="000000"/>
                          </a:solidFill>
                          <a:effectLst/>
                          <a:latin typeface="Verdana" charset="0"/>
                        </a:rPr>
                        <a:t>116</a:t>
                      </a:r>
                      <a:endParaRPr lang="cs-CZ" sz="120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3075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Verdana" charset="0"/>
                        </a:rPr>
                        <a:t>A higher education course (Australian or overseas equivalent; complete or incomplete) </a:t>
                      </a:r>
                      <a:endParaRPr lang="en-US" sz="1200" dirty="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sz="1200">
                          <a:solidFill>
                            <a:srgbClr val="000000"/>
                          </a:solidFill>
                          <a:effectLst/>
                          <a:latin typeface="Verdana" charset="0"/>
                        </a:rPr>
                        <a:t>119</a:t>
                      </a:r>
                      <a:endParaRPr lang="cs-CZ" sz="120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Verdana" charset="0"/>
                        </a:rPr>
                        <a:t>153</a:t>
                      </a:r>
                      <a:endParaRPr lang="en-US" sz="1200" dirty="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sz="1200">
                          <a:solidFill>
                            <a:srgbClr val="000000"/>
                          </a:solidFill>
                          <a:effectLst/>
                          <a:latin typeface="Verdana" charset="0"/>
                        </a:rPr>
                        <a:t>133</a:t>
                      </a:r>
                      <a:endParaRPr lang="is-IS" sz="120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6538"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Verdana" charset="0"/>
                        </a:rPr>
                        <a:t>A professional qualification </a:t>
                      </a:r>
                      <a:endParaRPr lang="en-US" sz="120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sz="1200">
                          <a:solidFill>
                            <a:srgbClr val="000000"/>
                          </a:solidFill>
                          <a:effectLst/>
                          <a:latin typeface="Verdana" charset="0"/>
                        </a:rPr>
                        <a:t>11</a:t>
                      </a:r>
                      <a:endParaRPr lang="cs-CZ" sz="120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Verdana" charset="0"/>
                        </a:rPr>
                        <a:t>18</a:t>
                      </a:r>
                      <a:endParaRPr lang="fi-FI" sz="120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Verdana" charset="0"/>
                        </a:rPr>
                        <a:t>10</a:t>
                      </a:r>
                      <a:endParaRPr lang="en-US" sz="120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3075"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Verdana" charset="0"/>
                        </a:rPr>
                        <a:t>A VET award course other than a secondary education course (Australian or overseas equivalent; complete or incomplete) </a:t>
                      </a:r>
                      <a:endParaRPr lang="en-US" sz="120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Verdana" charset="0"/>
                        </a:rPr>
                        <a:t>154</a:t>
                      </a:r>
                      <a:endParaRPr lang="en-US" sz="120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200">
                          <a:solidFill>
                            <a:srgbClr val="000000"/>
                          </a:solidFill>
                          <a:effectLst/>
                          <a:latin typeface="Verdana" charset="0"/>
                        </a:rPr>
                        <a:t>298</a:t>
                      </a:r>
                      <a:endParaRPr lang="nl-NL" sz="120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sz="1200">
                          <a:solidFill>
                            <a:srgbClr val="000000"/>
                          </a:solidFill>
                          <a:effectLst/>
                          <a:latin typeface="Verdana" charset="0"/>
                        </a:rPr>
                        <a:t>244</a:t>
                      </a:r>
                      <a:endParaRPr lang="is-IS" sz="120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6538"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Verdana" charset="0"/>
                        </a:rPr>
                        <a:t>Mature age special entry provisions </a:t>
                      </a:r>
                      <a:endParaRPr lang="en-US" sz="120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sz="1200">
                          <a:solidFill>
                            <a:srgbClr val="000000"/>
                          </a:solidFill>
                          <a:effectLst/>
                          <a:latin typeface="Verdana" charset="0"/>
                        </a:rPr>
                        <a:t>13</a:t>
                      </a:r>
                      <a:endParaRPr lang="is-IS" sz="120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sz="1200">
                          <a:solidFill>
                            <a:srgbClr val="000000"/>
                          </a:solidFill>
                          <a:effectLst/>
                          <a:latin typeface="Verdana" charset="0"/>
                        </a:rPr>
                        <a:t>11</a:t>
                      </a:r>
                      <a:endParaRPr lang="cs-CZ" sz="120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6538"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Verdana" charset="0"/>
                        </a:rPr>
                        <a:t>Other Basis</a:t>
                      </a:r>
                      <a:endParaRPr lang="en-US" sz="120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sz="1200">
                          <a:solidFill>
                            <a:srgbClr val="000000"/>
                          </a:solidFill>
                          <a:effectLst/>
                          <a:latin typeface="Verdana" charset="0"/>
                        </a:rPr>
                        <a:t>194</a:t>
                      </a:r>
                      <a:endParaRPr lang="cs-CZ" sz="120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i-FI" sz="1200">
                          <a:solidFill>
                            <a:srgbClr val="000000"/>
                          </a:solidFill>
                          <a:effectLst/>
                          <a:latin typeface="Verdana" charset="0"/>
                        </a:rPr>
                        <a:t>187</a:t>
                      </a:r>
                      <a:endParaRPr lang="fi-FI" sz="120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Verdana" charset="0"/>
                        </a:rPr>
                        <a:t>147</a:t>
                      </a:r>
                      <a:endParaRPr lang="en-US" sz="120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6538">
                <a:tc>
                  <a:txBody>
                    <a:bodyPr/>
                    <a:lstStyle/>
                    <a:p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Verdana" charset="0"/>
                        </a:rPr>
                        <a:t>Grand Total</a:t>
                      </a:r>
                      <a:endParaRPr lang="en-US" sz="120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Verdana" charset="0"/>
                        </a:rPr>
                        <a:t>590</a:t>
                      </a:r>
                      <a:endParaRPr lang="en-US" sz="120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sz="1200" b="1">
                          <a:solidFill>
                            <a:srgbClr val="000000"/>
                          </a:solidFill>
                          <a:effectLst/>
                          <a:latin typeface="Verdana" charset="0"/>
                        </a:rPr>
                        <a:t>832</a:t>
                      </a:r>
                      <a:endParaRPr lang="cs-CZ" sz="120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Verdana" charset="0"/>
                        </a:rPr>
                        <a:t>650</a:t>
                      </a:r>
                      <a:endParaRPr lang="en-US" sz="120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6538">
                <a:tc>
                  <a:txBody>
                    <a:bodyPr/>
                    <a:lstStyle/>
                    <a:p>
                      <a:endParaRPr lang="en-US" sz="120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6538">
                <a:tc>
                  <a:txBody>
                    <a:bodyPr/>
                    <a:lstStyle/>
                    <a:p>
                      <a:endParaRPr lang="en-US" sz="120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6538">
                <a:tc>
                  <a:txBody>
                    <a:bodyPr/>
                    <a:lstStyle/>
                    <a:p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Verdana" charset="0"/>
                        </a:rPr>
                        <a:t>Previous Study</a:t>
                      </a:r>
                      <a:endParaRPr lang="en-US" sz="120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sz="1200" b="1">
                          <a:solidFill>
                            <a:srgbClr val="000000"/>
                          </a:solidFill>
                          <a:effectLst/>
                          <a:latin typeface="Verdana" charset="0"/>
                        </a:rPr>
                        <a:t>2014</a:t>
                      </a:r>
                      <a:endParaRPr lang="is-IS" sz="120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sz="1200" b="1">
                          <a:solidFill>
                            <a:srgbClr val="000000"/>
                          </a:solidFill>
                          <a:effectLst/>
                          <a:latin typeface="Verdana" charset="0"/>
                        </a:rPr>
                        <a:t>2015</a:t>
                      </a:r>
                      <a:endParaRPr lang="is-IS" sz="120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sz="1200" b="1">
                          <a:solidFill>
                            <a:srgbClr val="000000"/>
                          </a:solidFill>
                          <a:effectLst/>
                          <a:latin typeface="Verdana" charset="0"/>
                        </a:rPr>
                        <a:t>2016</a:t>
                      </a:r>
                      <a:endParaRPr lang="is-IS" sz="120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6538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  <a:latin typeface="Verdana" charset="0"/>
                        </a:rPr>
                        <a:t>Completed TPP or EAPP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sz="1200" dirty="0">
                          <a:solidFill>
                            <a:srgbClr val="FF0000"/>
                          </a:solidFill>
                          <a:effectLst/>
                          <a:latin typeface="Verdana" charset="0"/>
                        </a:rPr>
                        <a:t>138</a:t>
                      </a:r>
                      <a:endParaRPr lang="is-IS" sz="12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sz="1200" dirty="0">
                          <a:solidFill>
                            <a:srgbClr val="FF0000"/>
                          </a:solidFill>
                          <a:effectLst/>
                          <a:latin typeface="Verdana" charset="0"/>
                        </a:rPr>
                        <a:t>137</a:t>
                      </a:r>
                      <a:endParaRPr lang="is-IS" sz="12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  <a:latin typeface="Verdana" charset="0"/>
                        </a:rPr>
                        <a:t>99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6538"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Verdana" charset="0"/>
                        </a:rPr>
                        <a:t>Other entry</a:t>
                      </a:r>
                      <a:endParaRPr lang="en-US" sz="120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sz="1200">
                          <a:solidFill>
                            <a:srgbClr val="000000"/>
                          </a:solidFill>
                          <a:effectLst/>
                          <a:latin typeface="Verdana" charset="0"/>
                        </a:rPr>
                        <a:t>452</a:t>
                      </a:r>
                      <a:endParaRPr lang="is-IS" sz="120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Verdana" charset="0"/>
                        </a:rPr>
                        <a:t>695</a:t>
                      </a:r>
                      <a:endParaRPr lang="en-US" sz="120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200">
                          <a:solidFill>
                            <a:srgbClr val="000000"/>
                          </a:solidFill>
                          <a:effectLst/>
                          <a:latin typeface="Verdana" charset="0"/>
                        </a:rPr>
                        <a:t>551</a:t>
                      </a:r>
                      <a:endParaRPr lang="uk-UA" sz="120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6538">
                <a:tc>
                  <a:txBody>
                    <a:bodyPr/>
                    <a:lstStyle/>
                    <a:p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Verdana" charset="0"/>
                        </a:rPr>
                        <a:t>Grand Total</a:t>
                      </a:r>
                      <a:endParaRPr lang="en-US" sz="120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Verdana" charset="0"/>
                        </a:rPr>
                        <a:t>590</a:t>
                      </a:r>
                      <a:endParaRPr lang="en-US" sz="120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sz="1200" b="1">
                          <a:solidFill>
                            <a:srgbClr val="000000"/>
                          </a:solidFill>
                          <a:effectLst/>
                          <a:latin typeface="Verdana" charset="0"/>
                        </a:rPr>
                        <a:t>832</a:t>
                      </a:r>
                      <a:endParaRPr lang="cs-CZ" sz="120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Verdana" charset="0"/>
                        </a:rPr>
                        <a:t>650</a:t>
                      </a:r>
                      <a:endParaRPr lang="en-US" sz="1200" dirty="0">
                        <a:effectLst/>
                      </a:endParaRPr>
                    </a:p>
                  </a:txBody>
                  <a:tcPr marL="46634" marR="4663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1829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Randomly Selected Cohort </a:t>
            </a:r>
            <a:br>
              <a:rPr lang="en-US" dirty="0" smtClean="0"/>
            </a:br>
            <a:r>
              <a:rPr lang="en-US" dirty="0" smtClean="0"/>
              <a:t>from 2016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    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Entering the Bachelor of Nursing Program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319463" cy="3951288"/>
          </a:xfrm>
        </p:spPr>
        <p:txBody>
          <a:bodyPr/>
          <a:lstStyle/>
          <a:p>
            <a:r>
              <a:rPr lang="en-US" dirty="0" smtClean="0"/>
              <a:t>N=16</a:t>
            </a:r>
          </a:p>
          <a:p>
            <a:r>
              <a:rPr lang="en-US" dirty="0" smtClean="0"/>
              <a:t>(46% of this EAP Cohort recommended for university studies went into Nursing; reviewed cohorts showed 42-58%)</a:t>
            </a:r>
          </a:p>
          <a:p>
            <a:r>
              <a:rPr lang="en-US" dirty="0"/>
              <a:t>75% admitted to Year 1</a:t>
            </a:r>
          </a:p>
          <a:p>
            <a:r>
              <a:rPr lang="en-US" dirty="0" smtClean="0"/>
              <a:t>25% admitted to </a:t>
            </a:r>
            <a:r>
              <a:rPr lang="en-US" dirty="0" err="1" smtClean="0"/>
              <a:t>Yr</a:t>
            </a:r>
            <a:r>
              <a:rPr lang="en-US" dirty="0" smtClean="0"/>
              <a:t> 2 with 8 exemptions</a:t>
            </a:r>
          </a:p>
          <a:p>
            <a:r>
              <a:rPr lang="en-US" dirty="0" smtClean="0"/>
              <a:t>100% FT</a:t>
            </a:r>
            <a:endParaRPr lang="en-US" dirty="0"/>
          </a:p>
        </p:txBody>
      </p:sp>
      <p:pic>
        <p:nvPicPr>
          <p:cNvPr id="4" name="Picture 3" descr="ttps://rwc-web.rwc.uc.edu/images/nursing/three_nurses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19" y="1988840"/>
            <a:ext cx="4608512" cy="43924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13884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of first year studies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    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   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Aggregated results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Range of GPA</a:t>
            </a:r>
          </a:p>
          <a:p>
            <a:pPr marL="0" indent="0">
              <a:buNone/>
            </a:pPr>
            <a:r>
              <a:rPr lang="en-US" dirty="0" smtClean="0"/>
              <a:t>2.1-5.3</a:t>
            </a:r>
          </a:p>
          <a:p>
            <a:r>
              <a:rPr lang="en-US" dirty="0" smtClean="0"/>
              <a:t>Mode 4 (C)</a:t>
            </a:r>
          </a:p>
          <a:p>
            <a:r>
              <a:rPr lang="en-US" dirty="0" smtClean="0"/>
              <a:t>X=4.1 (C)</a:t>
            </a:r>
          </a:p>
          <a:p>
            <a:endParaRPr lang="en-US" dirty="0"/>
          </a:p>
          <a:p>
            <a:r>
              <a:rPr lang="en-US" dirty="0" smtClean="0"/>
              <a:t>2 students who failed left the program(12.5%)</a:t>
            </a:r>
            <a:endParaRPr lang="en-US" dirty="0"/>
          </a:p>
        </p:txBody>
      </p:sp>
      <p:pic>
        <p:nvPicPr>
          <p:cNvPr id="4" name="Picture 3" descr="skd181973sdc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368" y="1556792"/>
            <a:ext cx="3430240" cy="491488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95536" y="3933056"/>
            <a:ext cx="263545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accent1"/>
                </a:solidFill>
              </a:rPr>
              <a:t>So how did we </a:t>
            </a:r>
          </a:p>
          <a:p>
            <a:r>
              <a:rPr lang="en-US" sz="3200" dirty="0">
                <a:solidFill>
                  <a:schemeClr val="accent1"/>
                </a:solidFill>
              </a:rPr>
              <a:t>d</a:t>
            </a:r>
            <a:r>
              <a:rPr lang="en-US" sz="3200" dirty="0" smtClean="0">
                <a:solidFill>
                  <a:schemeClr val="accent1"/>
                </a:solidFill>
              </a:rPr>
              <a:t>o?????</a:t>
            </a:r>
            <a:endParaRPr lang="en-US" sz="32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760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en-US" sz="2800" dirty="0" smtClean="0"/>
              <a:t>Interviews with Internationally educated nurse who have graduated X2</a:t>
            </a:r>
            <a:endParaRPr lang="en-US" sz="28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IEN 1: Not just language also culture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76" r="18376"/>
          <a:stretch>
            <a:fillRect/>
          </a:stretch>
        </p:blipFill>
        <p:spPr bwMode="auto">
          <a:xfrm>
            <a:off x="4644008" y="1700808"/>
            <a:ext cx="4040188" cy="489654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   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0" y="2210191"/>
            <a:ext cx="4499992" cy="4641379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    …I was given exemption…but we had no research training at all [in IEN program]…older nursing as well because there is no aged care back home. So it was very novel to me…our elderly people are looked after at home…so that is maybe a cultural difference not just language…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5185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IEN #1 mismatched credit exemptions 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9" r="13889"/>
          <a:stretch>
            <a:fillRect/>
          </a:stretch>
        </p:blipFill>
        <p:spPr bwMode="auto">
          <a:xfrm>
            <a:off x="457200" y="1628800"/>
            <a:ext cx="4040188" cy="4497363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   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4283968" y="1556792"/>
            <a:ext cx="4536504" cy="3951288"/>
          </a:xfrm>
        </p:spPr>
        <p:txBody>
          <a:bodyPr/>
          <a:lstStyle/>
          <a:p>
            <a:r>
              <a:rPr lang="en-US" sz="3200" dirty="0"/>
              <a:t>So I pretty much worked until I finished my degree, but in the lab based content I didn’t find it challenging, because we knew exactly what was going on…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4117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IEN #1 Lots of challenges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 found it really challenging initially, because I am really attached person, to a family. So I am missing my family, missing mom, crying for days and days, my solitude with myself on top of cultural shock, is wasn’t speaking good English at the time. And I had to pick up things and I made association with Australian, because I pretty much didn’t want to claim with my own community…I have to learn and learn….the methodology, assignment writing, little challenges, lots of challenges…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6608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1332983"/>
            <a:ext cx="1800200" cy="5505097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      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251520" y="2204864"/>
            <a:ext cx="4040188" cy="3951288"/>
          </a:xfrm>
        </p:spPr>
        <p:txBody>
          <a:bodyPr/>
          <a:lstStyle/>
          <a:p>
            <a:r>
              <a:rPr lang="en-US" dirty="0" smtClean="0"/>
              <a:t>     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>
          <a:xfrm>
            <a:off x="2699792" y="1535113"/>
            <a:ext cx="6336704" cy="639762"/>
          </a:xfrm>
        </p:spPr>
        <p:txBody>
          <a:bodyPr/>
          <a:lstStyle/>
          <a:p>
            <a:r>
              <a:rPr lang="en-US" dirty="0" smtClean="0"/>
              <a:t>IEN #1  First job in rural/remote 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>
          <a:xfrm>
            <a:off x="2483768" y="2174874"/>
            <a:ext cx="6480720" cy="4566493"/>
          </a:xfrm>
        </p:spPr>
        <p:txBody>
          <a:bodyPr/>
          <a:lstStyle/>
          <a:p>
            <a:r>
              <a:rPr lang="en-US" sz="3200" dirty="0" smtClean="0"/>
              <a:t>My last placement was very rural and remote place, my visa was running out and the Director of Nursing was keen to keep me so she sponsored me… I did not do any postgraduate program I just worked there for four years…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22416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IEN #2</a:t>
            </a:r>
            <a:br>
              <a:rPr lang="en-US" sz="2800" dirty="0" smtClean="0"/>
            </a:br>
            <a:r>
              <a:rPr lang="en-US" sz="2800" dirty="0" smtClean="0"/>
              <a:t> Education system is really different</a:t>
            </a:r>
            <a:endParaRPr lang="en-US" sz="2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   </a:t>
            </a:r>
            <a:endParaRPr lang="en-US" dirty="0"/>
          </a:p>
        </p:txBody>
      </p:sp>
      <p:pic>
        <p:nvPicPr>
          <p:cNvPr id="4" name="Content Placeholder 3" descr="ursery tour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17" r="15917"/>
          <a:stretch>
            <a:fillRect/>
          </a:stretch>
        </p:blipFill>
        <p:spPr bwMode="auto">
          <a:xfrm>
            <a:off x="457200" y="1556792"/>
            <a:ext cx="3682752" cy="456937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83968" y="1484784"/>
            <a:ext cx="4401815" cy="3951288"/>
          </a:xfrm>
        </p:spPr>
        <p:txBody>
          <a:bodyPr/>
          <a:lstStyle/>
          <a:p>
            <a:r>
              <a:rPr lang="en-US" dirty="0" smtClean="0"/>
              <a:t>It was really, really different. I really had to start all over again</a:t>
            </a:r>
          </a:p>
          <a:p>
            <a:r>
              <a:rPr lang="en-US" dirty="0" smtClean="0"/>
              <a:t>We pretty much rote learned, books after books, and then write an exam…so very less assignments, no APA referencing</a:t>
            </a:r>
          </a:p>
          <a:p>
            <a:r>
              <a:rPr lang="en-US" dirty="0" smtClean="0"/>
              <a:t>My best advice is forget what you did, just clean your slate and start from one, because that was my problem…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8024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229600" cy="1484313"/>
          </a:xfrm>
        </p:spPr>
        <p:txBody>
          <a:bodyPr/>
          <a:lstStyle/>
          <a:p>
            <a:r>
              <a:rPr lang="en-AU" dirty="0" smtClean="0"/>
              <a:t>Proposed strategies/interventions  to improve language proficiency outcomes for NESB Nursing Students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Advocate for increased/discipline-specific language training before program entry</a:t>
            </a:r>
          </a:p>
          <a:p>
            <a:r>
              <a:rPr lang="en-AU" dirty="0" smtClean="0"/>
              <a:t>Post Entry Language Assessments</a:t>
            </a:r>
          </a:p>
          <a:p>
            <a:r>
              <a:rPr lang="en-AU" dirty="0" smtClean="0"/>
              <a:t>Embedded language/cultural activities in curriculum</a:t>
            </a:r>
          </a:p>
          <a:p>
            <a:r>
              <a:rPr lang="en-AU" dirty="0" smtClean="0"/>
              <a:t>Additional language training/support during program – Mandatory? Intensive?</a:t>
            </a:r>
          </a:p>
          <a:p>
            <a:r>
              <a:rPr lang="en-AU" dirty="0" smtClean="0"/>
              <a:t>Better collaboration between faculty and language specialists</a:t>
            </a:r>
          </a:p>
          <a:p>
            <a:r>
              <a:rPr lang="en-AU" dirty="0" smtClean="0"/>
              <a:t>Increase understanding of academic staff of challenges for NESB students and useful strategies</a:t>
            </a:r>
            <a:endParaRPr lang="en-AU" dirty="0"/>
          </a:p>
          <a:p>
            <a:pPr>
              <a:buFontTx/>
              <a:buChar char="-"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60932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4200"/>
            <a:ext cx="9144000" cy="568134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27584" y="6381328"/>
            <a:ext cx="708679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~ 25% of students in Australia are international students</a:t>
            </a:r>
          </a:p>
          <a:p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3419872" y="188640"/>
            <a:ext cx="16889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1"/>
                </a:solidFill>
              </a:rPr>
              <a:t>Background</a:t>
            </a:r>
            <a:endParaRPr lang="en-US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8581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Questions?? Always remember…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 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268760"/>
            <a:ext cx="3816424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339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196752"/>
            <a:ext cx="2268066" cy="5184576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Demand for Nurses in Australia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   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   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sz="1800" dirty="0" smtClean="0"/>
              <a:t>Australia’s Future Health Workforce Report (2018)</a:t>
            </a:r>
            <a:endParaRPr lang="en-US" sz="1800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z="2800" dirty="0" smtClean="0"/>
              <a:t>Shortage of 85,000 nurses predicted by 2025;</a:t>
            </a:r>
          </a:p>
          <a:p>
            <a:r>
              <a:rPr lang="en-US" sz="2800" dirty="0" smtClean="0"/>
              <a:t>Increase to 123,000 shortage by 2030</a:t>
            </a:r>
          </a:p>
          <a:p>
            <a:r>
              <a:rPr lang="en-US" sz="2800" dirty="0" smtClean="0"/>
              <a:t>Shortage rural&gt;urban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491880" y="332656"/>
            <a:ext cx="16889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Background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9546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268760"/>
            <a:ext cx="8229600" cy="215553"/>
          </a:xfrm>
        </p:spPr>
        <p:txBody>
          <a:bodyPr/>
          <a:lstStyle/>
          <a:p>
            <a:r>
              <a:rPr lang="en-AU" sz="2400" dirty="0" smtClean="0"/>
              <a:t>Nursing and Midwifery Board of Australia Registration Standard: English Language Skills</a:t>
            </a:r>
            <a:endParaRPr lang="en-AU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44823"/>
            <a:ext cx="7772400" cy="3754289"/>
          </a:xfrm>
        </p:spPr>
        <p:txBody>
          <a:bodyPr/>
          <a:lstStyle/>
          <a:p>
            <a:endParaRPr lang="en-AU" dirty="0" smtClean="0"/>
          </a:p>
          <a:p>
            <a:endParaRPr lang="en-AU" dirty="0" smtClean="0"/>
          </a:p>
          <a:p>
            <a:endParaRPr lang="en-AU" dirty="0"/>
          </a:p>
          <a:p>
            <a:endParaRPr lang="en-AU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799" y="1844824"/>
            <a:ext cx="7867145" cy="463599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75856" y="188640"/>
            <a:ext cx="16889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Background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6159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908720"/>
            <a:ext cx="8229600" cy="900113"/>
          </a:xfrm>
        </p:spPr>
        <p:txBody>
          <a:bodyPr/>
          <a:lstStyle/>
          <a:p>
            <a:pPr algn="ctr"/>
            <a:r>
              <a:rPr lang="en-AU" b="0" dirty="0" smtClean="0"/>
              <a:t>Bachelor of Nursing: English Language Entrance Requirements</a:t>
            </a:r>
            <a:endParaRPr lang="en-AU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700808"/>
            <a:ext cx="7772400" cy="4114800"/>
          </a:xfrm>
        </p:spPr>
        <p:txBody>
          <a:bodyPr/>
          <a:lstStyle/>
          <a:p>
            <a:endParaRPr lang="en-AU" dirty="0" smtClean="0"/>
          </a:p>
          <a:p>
            <a:r>
              <a:rPr lang="en-AU" dirty="0"/>
              <a:t>Effective communication is both a vital graduate and professional attribute </a:t>
            </a:r>
          </a:p>
          <a:p>
            <a:r>
              <a:rPr lang="en-AU" dirty="0" smtClean="0"/>
              <a:t>Language requirements for professional registration exceed entrance requirements into program (in Nursing </a:t>
            </a:r>
            <a:r>
              <a:rPr lang="en-AU" dirty="0"/>
              <a:t>~</a:t>
            </a:r>
            <a:r>
              <a:rPr lang="en-AU" dirty="0" smtClean="0"/>
              <a:t> half of universities in Australia require IELTS 7.0 (or equivalent) for program entry (recently ENs</a:t>
            </a:r>
            <a:r>
              <a:rPr lang="en-AU" dirty="0" smtClean="0">
                <a:sym typeface="Wingdings"/>
              </a:rPr>
              <a:t></a:t>
            </a:r>
            <a:r>
              <a:rPr lang="en-AU" dirty="0" smtClean="0"/>
              <a:t> IELTS 7.0)</a:t>
            </a:r>
          </a:p>
          <a:p>
            <a:pPr>
              <a:buNone/>
            </a:pPr>
            <a:endParaRPr lang="en-AU" dirty="0" smtClean="0"/>
          </a:p>
          <a:p>
            <a:pPr>
              <a:buNone/>
            </a:pPr>
            <a:endParaRPr lang="en-AU" dirty="0"/>
          </a:p>
        </p:txBody>
      </p:sp>
      <p:sp>
        <p:nvSpPr>
          <p:cNvPr id="4" name="TextBox 3"/>
          <p:cNvSpPr txBox="1"/>
          <p:nvPr/>
        </p:nvSpPr>
        <p:spPr>
          <a:xfrm>
            <a:off x="3419872" y="260648"/>
            <a:ext cx="16889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Background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5404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340768"/>
            <a:ext cx="8229600" cy="900113"/>
          </a:xfrm>
        </p:spPr>
        <p:txBody>
          <a:bodyPr/>
          <a:lstStyle/>
          <a:p>
            <a:r>
              <a:rPr lang="en-AU" dirty="0" smtClean="0"/>
              <a:t>English Language Proficiency Test Requirements - USQ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484312"/>
            <a:ext cx="7772400" cy="5185047"/>
          </a:xfrm>
        </p:spPr>
        <p:txBody>
          <a:bodyPr/>
          <a:lstStyle/>
          <a:p>
            <a:endParaRPr lang="en-AU" dirty="0" smtClean="0"/>
          </a:p>
          <a:p>
            <a:endParaRPr lang="en-AU" dirty="0"/>
          </a:p>
          <a:p>
            <a:r>
              <a:rPr lang="en-AU" dirty="0" smtClean="0"/>
              <a:t>Nursing is a Category 3 program</a:t>
            </a:r>
          </a:p>
          <a:p>
            <a:r>
              <a:rPr lang="en-AU" dirty="0" smtClean="0"/>
              <a:t> Minimum IELTS 6.5 (or equivalent – e.g. TOEFL, or PTE ) with no component lower than 6.0, or</a:t>
            </a:r>
          </a:p>
          <a:p>
            <a:r>
              <a:rPr lang="en-AU" dirty="0" smtClean="0"/>
              <a:t>Minimum B in all subjects of EAP 2 (which has an entrance requirement of IELTS 5.5, or equivalent)</a:t>
            </a:r>
          </a:p>
          <a:p>
            <a:endParaRPr lang="en-AU" dirty="0" smtClean="0"/>
          </a:p>
          <a:p>
            <a:pPr marL="0" indent="0">
              <a:buNone/>
            </a:pPr>
            <a:endParaRPr lang="en-AU" dirty="0"/>
          </a:p>
        </p:txBody>
      </p:sp>
      <p:sp>
        <p:nvSpPr>
          <p:cNvPr id="4" name="TextBox 3"/>
          <p:cNvSpPr txBox="1"/>
          <p:nvPr/>
        </p:nvSpPr>
        <p:spPr>
          <a:xfrm>
            <a:off x="3059832" y="764704"/>
            <a:ext cx="16889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Background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2419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908720"/>
            <a:ext cx="8229600" cy="900113"/>
          </a:xfrm>
        </p:spPr>
        <p:txBody>
          <a:bodyPr/>
          <a:lstStyle/>
          <a:p>
            <a:r>
              <a:rPr lang="en-AU" dirty="0" smtClean="0"/>
              <a:t>			Project purpose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132855"/>
            <a:ext cx="7772400" cy="3466257"/>
          </a:xfrm>
        </p:spPr>
        <p:txBody>
          <a:bodyPr/>
          <a:lstStyle/>
          <a:p>
            <a:endParaRPr lang="en-AU" dirty="0" smtClean="0"/>
          </a:p>
          <a:p>
            <a:pPr>
              <a:buNone/>
            </a:pPr>
            <a:r>
              <a:rPr lang="en-NZ" dirty="0"/>
              <a:t>In this small mixed methodology study, </a:t>
            </a:r>
            <a:r>
              <a:rPr lang="en-NZ" dirty="0" smtClean="0"/>
              <a:t>NESB/International </a:t>
            </a:r>
            <a:r>
              <a:rPr lang="en-NZ" dirty="0"/>
              <a:t>nursing students and graduates, academic staff, and library and learning support staff were surveyed and/or interviewed and/or participated in focus groups to elicit their perspectives on unmet literacy and communication needs.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18014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to date includes: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124744"/>
            <a:ext cx="7920880" cy="4114800"/>
          </a:xfrm>
        </p:spPr>
        <p:txBody>
          <a:bodyPr/>
          <a:lstStyle/>
          <a:p>
            <a:r>
              <a:rPr lang="en-US" dirty="0" smtClean="0">
                <a:sym typeface="Wingdings"/>
              </a:rPr>
              <a:t>Working party consisting of two learning advisors and two Open Access College academic staff who:</a:t>
            </a:r>
          </a:p>
          <a:p>
            <a:pPr lvl="1"/>
            <a:r>
              <a:rPr lang="en-US" sz="2400" dirty="0" smtClean="0">
                <a:sym typeface="Wingdings"/>
              </a:rPr>
              <a:t>Reviewed the relevant literature, and</a:t>
            </a:r>
          </a:p>
          <a:p>
            <a:pPr lvl="1"/>
            <a:r>
              <a:rPr lang="en-US" sz="2400" dirty="0" smtClean="0">
                <a:sym typeface="Wingdings"/>
              </a:rPr>
              <a:t>Current supports for NESB students university-wide</a:t>
            </a:r>
          </a:p>
          <a:p>
            <a:r>
              <a:rPr lang="en-US" dirty="0" smtClean="0">
                <a:sym typeface="Wingdings"/>
              </a:rPr>
              <a:t>Followed 16 English for Academic Purpose (EAP) students in a randomly selected cohort from EAP from 2016—to the end of first academic year in Nursing in 2018</a:t>
            </a:r>
          </a:p>
          <a:p>
            <a:r>
              <a:rPr lang="en-US" dirty="0"/>
              <a:t>Conducted 2 interviews with graduates who were Internationally Educated </a:t>
            </a:r>
            <a:r>
              <a:rPr lang="en-US" dirty="0" err="1"/>
              <a:t>Nurses</a:t>
            </a:r>
            <a:r>
              <a:rPr lang="en-US" dirty="0" err="1">
                <a:sym typeface="Wingdings"/>
              </a:rPr>
              <a:t></a:t>
            </a:r>
            <a:r>
              <a:rPr lang="en-US" dirty="0" err="1" smtClean="0">
                <a:sym typeface="Wingdings"/>
              </a:rPr>
              <a:t>RNs</a:t>
            </a:r>
            <a:endParaRPr lang="en-US" dirty="0" smtClean="0">
              <a:sym typeface="Wingdings"/>
            </a:endParaRPr>
          </a:p>
          <a:p>
            <a:r>
              <a:rPr lang="en-US" dirty="0">
                <a:sym typeface="Wingdings"/>
              </a:rPr>
              <a:t>C</a:t>
            </a:r>
            <a:r>
              <a:rPr lang="en-US" dirty="0" smtClean="0">
                <a:sym typeface="Wingdings"/>
              </a:rPr>
              <a:t>ontinue to interview students, grads and collect more institutional data in 2019 and evaluate and refine preliminary strategies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47933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Challenges identified by USQ for NESB students-by student support and academic staff</a:t>
            </a:r>
            <a:endParaRPr lang="en-US" sz="28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93687"/>
          </a:xfrm>
        </p:spPr>
        <p:txBody>
          <a:bodyPr/>
          <a:lstStyle/>
          <a:p>
            <a:r>
              <a:rPr lang="en-US" dirty="0" smtClean="0"/>
              <a:t>    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>
          <a:xfrm>
            <a:off x="4572000" y="1673424"/>
            <a:ext cx="4392488" cy="5184576"/>
          </a:xfrm>
        </p:spPr>
        <p:txBody>
          <a:bodyPr/>
          <a:lstStyle/>
          <a:p>
            <a:r>
              <a:rPr lang="en-US" dirty="0" smtClean="0"/>
              <a:t>Difficulty understanding lectures/tutorial content and discipline terminology</a:t>
            </a:r>
          </a:p>
          <a:p>
            <a:r>
              <a:rPr lang="en-US" dirty="0" smtClean="0"/>
              <a:t>English language comprehension</a:t>
            </a:r>
          </a:p>
          <a:p>
            <a:r>
              <a:rPr lang="en-US" dirty="0" smtClean="0"/>
              <a:t>English language articulation…[including] poor academic writing</a:t>
            </a:r>
          </a:p>
          <a:p>
            <a:r>
              <a:rPr lang="en-US" dirty="0" smtClean="0"/>
              <a:t>Pressure of studying a full-time course load</a:t>
            </a:r>
          </a:p>
          <a:p>
            <a:r>
              <a:rPr lang="en-US" dirty="0" smtClean="0"/>
              <a:t>Reluctance to seek academic support…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2776"/>
            <a:ext cx="4644008" cy="496855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51520" y="5157192"/>
            <a:ext cx="457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Derrington</a:t>
            </a:r>
            <a:r>
              <a:rPr lang="en-US" dirty="0" smtClean="0"/>
              <a:t>, Wilson, Clarke, </a:t>
            </a:r>
            <a:r>
              <a:rPr lang="en-US" dirty="0" err="1" smtClean="0"/>
              <a:t>Thangavelu</a:t>
            </a:r>
            <a:r>
              <a:rPr lang="en-US" dirty="0" smtClean="0"/>
              <a:t>, 2018)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1469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2-1972_USQ_corp_temp_white_style2[1]">
  <a:themeElements>
    <a:clrScheme name="">
      <a:dk1>
        <a:srgbClr val="000066"/>
      </a:dk1>
      <a:lt1>
        <a:srgbClr val="FFFFFF"/>
      </a:lt1>
      <a:dk2>
        <a:srgbClr val="0000CC"/>
      </a:dk2>
      <a:lt2>
        <a:srgbClr val="FFC400"/>
      </a:lt2>
      <a:accent1>
        <a:srgbClr val="FF6421"/>
      </a:accent1>
      <a:accent2>
        <a:srgbClr val="FFF580"/>
      </a:accent2>
      <a:accent3>
        <a:srgbClr val="AAAAE2"/>
      </a:accent3>
      <a:accent4>
        <a:srgbClr val="DADADA"/>
      </a:accent4>
      <a:accent5>
        <a:srgbClr val="FFB8AB"/>
      </a:accent5>
      <a:accent6>
        <a:srgbClr val="E7DE73"/>
      </a:accent6>
      <a:hlink>
        <a:srgbClr val="99CCFF"/>
      </a:hlink>
      <a:folHlink>
        <a:srgbClr val="0066FF"/>
      </a:folHlink>
    </a:clrScheme>
    <a:fontScheme name="edu_ppt_temp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  <a:cs typeface="Arial" charset="0"/>
          </a:defRPr>
        </a:defPPr>
      </a:lstStyle>
    </a:lnDef>
  </a:objectDefaults>
  <a:extraClrSchemeLst>
    <a:extraClrScheme>
      <a:clrScheme name="edu_ppt_temp 1">
        <a:dk1>
          <a:srgbClr val="000066"/>
        </a:dk1>
        <a:lt1>
          <a:srgbClr val="FFFFFF"/>
        </a:lt1>
        <a:dk2>
          <a:srgbClr val="0000CC"/>
        </a:dk2>
        <a:lt2>
          <a:srgbClr val="CCFFFF"/>
        </a:lt2>
        <a:accent1>
          <a:srgbClr val="CC99FF"/>
        </a:accent1>
        <a:accent2>
          <a:srgbClr val="9999FF"/>
        </a:accent2>
        <a:accent3>
          <a:srgbClr val="AAAAE2"/>
        </a:accent3>
        <a:accent4>
          <a:srgbClr val="DADADA"/>
        </a:accent4>
        <a:accent5>
          <a:srgbClr val="E2CAFF"/>
        </a:accent5>
        <a:accent6>
          <a:srgbClr val="8A8AE7"/>
        </a:accent6>
        <a:hlink>
          <a:srgbClr val="99CCFF"/>
        </a:hlink>
        <a:folHlink>
          <a:srgbClr val="00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u_ppt_temp 2">
        <a:dk1>
          <a:srgbClr val="000066"/>
        </a:dk1>
        <a:lt1>
          <a:srgbClr val="FFFFFF"/>
        </a:lt1>
        <a:dk2>
          <a:srgbClr val="6699FF"/>
        </a:dk2>
        <a:lt2>
          <a:srgbClr val="CCFFFF"/>
        </a:lt2>
        <a:accent1>
          <a:srgbClr val="CC99FF"/>
        </a:accent1>
        <a:accent2>
          <a:srgbClr val="9999FF"/>
        </a:accent2>
        <a:accent3>
          <a:srgbClr val="B8CAFF"/>
        </a:accent3>
        <a:accent4>
          <a:srgbClr val="DADADA"/>
        </a:accent4>
        <a:accent5>
          <a:srgbClr val="E2CAFF"/>
        </a:accent5>
        <a:accent6>
          <a:srgbClr val="8A8AE7"/>
        </a:accent6>
        <a:hlink>
          <a:srgbClr val="99CCFF"/>
        </a:hlink>
        <a:folHlink>
          <a:srgbClr val="00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u_ppt_temp 3">
        <a:dk1>
          <a:srgbClr val="393939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868686"/>
        </a:accent2>
        <a:accent3>
          <a:srgbClr val="AAAAAA"/>
        </a:accent3>
        <a:accent4>
          <a:srgbClr val="DADADA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12-1972_USQ_corp_temp_white_style2[1]</Template>
  <TotalTime>12237</TotalTime>
  <Words>1055</Words>
  <Application>Microsoft Office PowerPoint</Application>
  <PresentationFormat>On-screen Show (4:3)</PresentationFormat>
  <Paragraphs>168</Paragraphs>
  <Slides>20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Arial</vt:lpstr>
      <vt:lpstr>Calibri</vt:lpstr>
      <vt:lpstr>Times</vt:lpstr>
      <vt:lpstr>Verdana</vt:lpstr>
      <vt:lpstr>Wingdings</vt:lpstr>
      <vt:lpstr>12-1972_USQ_corp_temp_white_style2[1]</vt:lpstr>
      <vt:lpstr>     </vt:lpstr>
      <vt:lpstr>PowerPoint Presentation</vt:lpstr>
      <vt:lpstr>Demand for Nurses in Australia</vt:lpstr>
      <vt:lpstr>Nursing and Midwifery Board of Australia Registration Standard: English Language Skills</vt:lpstr>
      <vt:lpstr>Bachelor of Nursing: English Language Entrance Requirements</vt:lpstr>
      <vt:lpstr>English Language Proficiency Test Requirements - USQ</vt:lpstr>
      <vt:lpstr>   Project purpose</vt:lpstr>
      <vt:lpstr>Data to date includes:</vt:lpstr>
      <vt:lpstr>Challenges identified by USQ for NESB students-by student support and academic staff</vt:lpstr>
      <vt:lpstr>Strategies from Working Party</vt:lpstr>
      <vt:lpstr>Admission data for commencing BNUR students 2014-2016</vt:lpstr>
      <vt:lpstr>Randomly Selected Cohort  from 2016</vt:lpstr>
      <vt:lpstr>Results of first year studies</vt:lpstr>
      <vt:lpstr>Interviews with Internationally educated nurse who have graduated X2</vt:lpstr>
      <vt:lpstr>IEN #1 mismatched credit exemptions </vt:lpstr>
      <vt:lpstr>IEN #1 Lots of challenges</vt:lpstr>
      <vt:lpstr> </vt:lpstr>
      <vt:lpstr>IEN #2  Education system is really different</vt:lpstr>
      <vt:lpstr>Proposed strategies/interventions  to improve language proficiency outcomes for NESB Nursing Students</vt:lpstr>
      <vt:lpstr>Questions?? Always remember…</vt:lpstr>
    </vt:vector>
  </TitlesOfParts>
  <Company>University of Southern Queensland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 to the University of Southern Queensland</dc:title>
  <dc:creator>pigozzo</dc:creator>
  <cp:lastModifiedBy>Rae Trewartha</cp:lastModifiedBy>
  <cp:revision>304</cp:revision>
  <cp:lastPrinted>2014-11-30T06:09:21Z</cp:lastPrinted>
  <dcterms:created xsi:type="dcterms:W3CDTF">2012-11-15T05:06:07Z</dcterms:created>
  <dcterms:modified xsi:type="dcterms:W3CDTF">2018-11-26T23:50:35Z</dcterms:modified>
</cp:coreProperties>
</file>