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62" r:id="rId4"/>
    <p:sldId id="258" r:id="rId5"/>
    <p:sldId id="261" r:id="rId6"/>
    <p:sldId id="259" r:id="rId7"/>
    <p:sldId id="260" r:id="rId8"/>
    <p:sldId id="265" r:id="rId9"/>
    <p:sldId id="276" r:id="rId10"/>
    <p:sldId id="263" r:id="rId11"/>
    <p:sldId id="264" r:id="rId12"/>
    <p:sldId id="277" r:id="rId13"/>
    <p:sldId id="271" r:id="rId14"/>
    <p:sldId id="267" r:id="rId15"/>
    <p:sldId id="268" r:id="rId16"/>
    <p:sldId id="278" r:id="rId17"/>
    <p:sldId id="272" r:id="rId18"/>
    <p:sldId id="269" r:id="rId19"/>
    <p:sldId id="270" r:id="rId20"/>
    <p:sldId id="273"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2251" autoAdjust="0"/>
  </p:normalViewPr>
  <p:slideViewPr>
    <p:cSldViewPr snapToGrid="0">
      <p:cViewPr varScale="1">
        <p:scale>
          <a:sx n="54" d="100"/>
          <a:sy n="54" d="100"/>
        </p:scale>
        <p:origin x="389"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630318-D5E3-4EB0-83D4-FEA38F620C19}" type="datetimeFigureOut">
              <a:rPr lang="en-NZ" smtClean="0"/>
              <a:t>26/11/2018</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75FE5F-4A80-4815-937B-396A0CFC875F}" type="slidenum">
              <a:rPr lang="en-NZ" smtClean="0"/>
              <a:t>‹#›</a:t>
            </a:fld>
            <a:endParaRPr lang="en-NZ"/>
          </a:p>
        </p:txBody>
      </p:sp>
    </p:spTree>
    <p:extLst>
      <p:ext uri="{BB962C8B-B14F-4D97-AF65-F5344CB8AC3E}">
        <p14:creationId xmlns:p14="http://schemas.microsoft.com/office/powerpoint/2010/main" val="9903077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EF75FE5F-4A80-4815-937B-396A0CFC875F}" type="slidenum">
              <a:rPr lang="en-NZ" smtClean="0"/>
              <a:t>1</a:t>
            </a:fld>
            <a:endParaRPr lang="en-NZ"/>
          </a:p>
        </p:txBody>
      </p:sp>
    </p:spTree>
    <p:extLst>
      <p:ext uri="{BB962C8B-B14F-4D97-AF65-F5344CB8AC3E}">
        <p14:creationId xmlns:p14="http://schemas.microsoft.com/office/powerpoint/2010/main" val="12081702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EF75FE5F-4A80-4815-937B-396A0CFC875F}" type="slidenum">
              <a:rPr lang="en-NZ" smtClean="0"/>
              <a:t>10</a:t>
            </a:fld>
            <a:endParaRPr lang="en-NZ"/>
          </a:p>
        </p:txBody>
      </p:sp>
    </p:spTree>
    <p:extLst>
      <p:ext uri="{BB962C8B-B14F-4D97-AF65-F5344CB8AC3E}">
        <p14:creationId xmlns:p14="http://schemas.microsoft.com/office/powerpoint/2010/main" val="22751674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EF75FE5F-4A80-4815-937B-396A0CFC875F}" type="slidenum">
              <a:rPr lang="en-NZ" smtClean="0"/>
              <a:t>11</a:t>
            </a:fld>
            <a:endParaRPr lang="en-NZ"/>
          </a:p>
        </p:txBody>
      </p:sp>
    </p:spTree>
    <p:extLst>
      <p:ext uri="{BB962C8B-B14F-4D97-AF65-F5344CB8AC3E}">
        <p14:creationId xmlns:p14="http://schemas.microsoft.com/office/powerpoint/2010/main" val="6421906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EF75FE5F-4A80-4815-937B-396A0CFC875F}" type="slidenum">
              <a:rPr lang="en-NZ" smtClean="0"/>
              <a:t>12</a:t>
            </a:fld>
            <a:endParaRPr lang="en-NZ"/>
          </a:p>
        </p:txBody>
      </p:sp>
    </p:spTree>
    <p:extLst>
      <p:ext uri="{BB962C8B-B14F-4D97-AF65-F5344CB8AC3E}">
        <p14:creationId xmlns:p14="http://schemas.microsoft.com/office/powerpoint/2010/main" val="31176126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NZ" dirty="0"/>
          </a:p>
        </p:txBody>
      </p:sp>
      <p:sp>
        <p:nvSpPr>
          <p:cNvPr id="4" name="Slide Number Placeholder 3"/>
          <p:cNvSpPr>
            <a:spLocks noGrp="1"/>
          </p:cNvSpPr>
          <p:nvPr>
            <p:ph type="sldNum" sz="quarter" idx="10"/>
          </p:nvPr>
        </p:nvSpPr>
        <p:spPr/>
        <p:txBody>
          <a:bodyPr/>
          <a:lstStyle/>
          <a:p>
            <a:fld id="{EF75FE5F-4A80-4815-937B-396A0CFC875F}" type="slidenum">
              <a:rPr lang="en-NZ" smtClean="0"/>
              <a:t>13</a:t>
            </a:fld>
            <a:endParaRPr lang="en-NZ"/>
          </a:p>
        </p:txBody>
      </p:sp>
    </p:spTree>
    <p:extLst>
      <p:ext uri="{BB962C8B-B14F-4D97-AF65-F5344CB8AC3E}">
        <p14:creationId xmlns:p14="http://schemas.microsoft.com/office/powerpoint/2010/main" val="31834103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EF75FE5F-4A80-4815-937B-396A0CFC875F}" type="slidenum">
              <a:rPr lang="en-NZ" smtClean="0"/>
              <a:t>14</a:t>
            </a:fld>
            <a:endParaRPr lang="en-NZ"/>
          </a:p>
        </p:txBody>
      </p:sp>
    </p:spTree>
    <p:extLst>
      <p:ext uri="{BB962C8B-B14F-4D97-AF65-F5344CB8AC3E}">
        <p14:creationId xmlns:p14="http://schemas.microsoft.com/office/powerpoint/2010/main" val="134456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smtClean="0"/>
          </a:p>
        </p:txBody>
      </p:sp>
      <p:sp>
        <p:nvSpPr>
          <p:cNvPr id="4" name="Slide Number Placeholder 3"/>
          <p:cNvSpPr>
            <a:spLocks noGrp="1"/>
          </p:cNvSpPr>
          <p:nvPr>
            <p:ph type="sldNum" sz="quarter" idx="10"/>
          </p:nvPr>
        </p:nvSpPr>
        <p:spPr/>
        <p:txBody>
          <a:bodyPr/>
          <a:lstStyle/>
          <a:p>
            <a:fld id="{EF75FE5F-4A80-4815-937B-396A0CFC875F}" type="slidenum">
              <a:rPr lang="en-NZ" smtClean="0"/>
              <a:t>15</a:t>
            </a:fld>
            <a:endParaRPr lang="en-NZ"/>
          </a:p>
        </p:txBody>
      </p:sp>
    </p:spTree>
    <p:extLst>
      <p:ext uri="{BB962C8B-B14F-4D97-AF65-F5344CB8AC3E}">
        <p14:creationId xmlns:p14="http://schemas.microsoft.com/office/powerpoint/2010/main" val="4550085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EF75FE5F-4A80-4815-937B-396A0CFC875F}" type="slidenum">
              <a:rPr lang="en-NZ" smtClean="0"/>
              <a:t>16</a:t>
            </a:fld>
            <a:endParaRPr lang="en-NZ"/>
          </a:p>
        </p:txBody>
      </p:sp>
    </p:spTree>
    <p:extLst>
      <p:ext uri="{BB962C8B-B14F-4D97-AF65-F5344CB8AC3E}">
        <p14:creationId xmlns:p14="http://schemas.microsoft.com/office/powerpoint/2010/main" val="23049540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EF75FE5F-4A80-4815-937B-396A0CFC875F}" type="slidenum">
              <a:rPr lang="en-NZ" smtClean="0"/>
              <a:t>17</a:t>
            </a:fld>
            <a:endParaRPr lang="en-NZ"/>
          </a:p>
        </p:txBody>
      </p:sp>
    </p:spTree>
    <p:extLst>
      <p:ext uri="{BB962C8B-B14F-4D97-AF65-F5344CB8AC3E}">
        <p14:creationId xmlns:p14="http://schemas.microsoft.com/office/powerpoint/2010/main" val="26595607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EF75FE5F-4A80-4815-937B-396A0CFC875F}" type="slidenum">
              <a:rPr lang="en-NZ" smtClean="0"/>
              <a:t>18</a:t>
            </a:fld>
            <a:endParaRPr lang="en-NZ"/>
          </a:p>
        </p:txBody>
      </p:sp>
    </p:spTree>
    <p:extLst>
      <p:ext uri="{BB962C8B-B14F-4D97-AF65-F5344CB8AC3E}">
        <p14:creationId xmlns:p14="http://schemas.microsoft.com/office/powerpoint/2010/main" val="14464967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EF75FE5F-4A80-4815-937B-396A0CFC875F}" type="slidenum">
              <a:rPr lang="en-NZ" smtClean="0"/>
              <a:t>19</a:t>
            </a:fld>
            <a:endParaRPr lang="en-NZ"/>
          </a:p>
        </p:txBody>
      </p:sp>
    </p:spTree>
    <p:extLst>
      <p:ext uri="{BB962C8B-B14F-4D97-AF65-F5344CB8AC3E}">
        <p14:creationId xmlns:p14="http://schemas.microsoft.com/office/powerpoint/2010/main" val="30634385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EF75FE5F-4A80-4815-937B-396A0CFC875F}" type="slidenum">
              <a:rPr lang="en-NZ" smtClean="0"/>
              <a:t>2</a:t>
            </a:fld>
            <a:endParaRPr lang="en-NZ"/>
          </a:p>
        </p:txBody>
      </p:sp>
    </p:spTree>
    <p:extLst>
      <p:ext uri="{BB962C8B-B14F-4D97-AF65-F5344CB8AC3E}">
        <p14:creationId xmlns:p14="http://schemas.microsoft.com/office/powerpoint/2010/main" val="1580998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EF75FE5F-4A80-4815-937B-396A0CFC875F}" type="slidenum">
              <a:rPr lang="en-NZ" smtClean="0"/>
              <a:t>20</a:t>
            </a:fld>
            <a:endParaRPr lang="en-NZ"/>
          </a:p>
        </p:txBody>
      </p:sp>
    </p:spTree>
    <p:extLst>
      <p:ext uri="{BB962C8B-B14F-4D97-AF65-F5344CB8AC3E}">
        <p14:creationId xmlns:p14="http://schemas.microsoft.com/office/powerpoint/2010/main" val="13602709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EF75FE5F-4A80-4815-937B-396A0CFC875F}" type="slidenum">
              <a:rPr lang="en-NZ" smtClean="0"/>
              <a:t>3</a:t>
            </a:fld>
            <a:endParaRPr lang="en-NZ"/>
          </a:p>
        </p:txBody>
      </p:sp>
    </p:spTree>
    <p:extLst>
      <p:ext uri="{BB962C8B-B14F-4D97-AF65-F5344CB8AC3E}">
        <p14:creationId xmlns:p14="http://schemas.microsoft.com/office/powerpoint/2010/main" val="10154188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EF75FE5F-4A80-4815-937B-396A0CFC875F}" type="slidenum">
              <a:rPr lang="en-NZ" smtClean="0"/>
              <a:t>4</a:t>
            </a:fld>
            <a:endParaRPr lang="en-NZ"/>
          </a:p>
        </p:txBody>
      </p:sp>
    </p:spTree>
    <p:extLst>
      <p:ext uri="{BB962C8B-B14F-4D97-AF65-F5344CB8AC3E}">
        <p14:creationId xmlns:p14="http://schemas.microsoft.com/office/powerpoint/2010/main" val="22699865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EF75FE5F-4A80-4815-937B-396A0CFC875F}" type="slidenum">
              <a:rPr lang="en-NZ" smtClean="0"/>
              <a:t>5</a:t>
            </a:fld>
            <a:endParaRPr lang="en-NZ"/>
          </a:p>
        </p:txBody>
      </p:sp>
    </p:spTree>
    <p:extLst>
      <p:ext uri="{BB962C8B-B14F-4D97-AF65-F5344CB8AC3E}">
        <p14:creationId xmlns:p14="http://schemas.microsoft.com/office/powerpoint/2010/main" val="37608634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EF75FE5F-4A80-4815-937B-396A0CFC875F}" type="slidenum">
              <a:rPr lang="en-NZ" smtClean="0"/>
              <a:t>6</a:t>
            </a:fld>
            <a:endParaRPr lang="en-NZ"/>
          </a:p>
        </p:txBody>
      </p:sp>
    </p:spTree>
    <p:extLst>
      <p:ext uri="{BB962C8B-B14F-4D97-AF65-F5344CB8AC3E}">
        <p14:creationId xmlns:p14="http://schemas.microsoft.com/office/powerpoint/2010/main" val="11582510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EF75FE5F-4A80-4815-937B-396A0CFC875F}" type="slidenum">
              <a:rPr lang="en-NZ" smtClean="0"/>
              <a:t>7</a:t>
            </a:fld>
            <a:endParaRPr lang="en-NZ"/>
          </a:p>
        </p:txBody>
      </p:sp>
    </p:spTree>
    <p:extLst>
      <p:ext uri="{BB962C8B-B14F-4D97-AF65-F5344CB8AC3E}">
        <p14:creationId xmlns:p14="http://schemas.microsoft.com/office/powerpoint/2010/main" val="21382001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EF75FE5F-4A80-4815-937B-396A0CFC875F}" type="slidenum">
              <a:rPr lang="en-NZ" smtClean="0"/>
              <a:t>8</a:t>
            </a:fld>
            <a:endParaRPr lang="en-NZ"/>
          </a:p>
        </p:txBody>
      </p:sp>
    </p:spTree>
    <p:extLst>
      <p:ext uri="{BB962C8B-B14F-4D97-AF65-F5344CB8AC3E}">
        <p14:creationId xmlns:p14="http://schemas.microsoft.com/office/powerpoint/2010/main" val="33557996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EF75FE5F-4A80-4815-937B-396A0CFC875F}" type="slidenum">
              <a:rPr lang="en-NZ" smtClean="0"/>
              <a:t>9</a:t>
            </a:fld>
            <a:endParaRPr lang="en-NZ"/>
          </a:p>
        </p:txBody>
      </p:sp>
    </p:spTree>
    <p:extLst>
      <p:ext uri="{BB962C8B-B14F-4D97-AF65-F5344CB8AC3E}">
        <p14:creationId xmlns:p14="http://schemas.microsoft.com/office/powerpoint/2010/main" val="3344576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NZ"/>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4EC6D4F9-5B1A-4C4B-8DF8-C69B3A9E6299}" type="datetimeFigureOut">
              <a:rPr lang="en-NZ" smtClean="0"/>
              <a:t>26/11/2018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A7D512F-3A2D-4366-B9AC-5ED1D2503B94}" type="slidenum">
              <a:rPr lang="en-NZ" smtClean="0"/>
              <a:t>‹#›</a:t>
            </a:fld>
            <a:endParaRPr lang="en-NZ"/>
          </a:p>
        </p:txBody>
      </p:sp>
    </p:spTree>
    <p:extLst>
      <p:ext uri="{BB962C8B-B14F-4D97-AF65-F5344CB8AC3E}">
        <p14:creationId xmlns:p14="http://schemas.microsoft.com/office/powerpoint/2010/main" val="1563495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4EC6D4F9-5B1A-4C4B-8DF8-C69B3A9E6299}" type="datetimeFigureOut">
              <a:rPr lang="en-NZ" smtClean="0"/>
              <a:t>26/11/2018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A7D512F-3A2D-4366-B9AC-5ED1D2503B94}" type="slidenum">
              <a:rPr lang="en-NZ" smtClean="0"/>
              <a:t>‹#›</a:t>
            </a:fld>
            <a:endParaRPr lang="en-NZ"/>
          </a:p>
        </p:txBody>
      </p:sp>
    </p:spTree>
    <p:extLst>
      <p:ext uri="{BB962C8B-B14F-4D97-AF65-F5344CB8AC3E}">
        <p14:creationId xmlns:p14="http://schemas.microsoft.com/office/powerpoint/2010/main" val="23908168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4EC6D4F9-5B1A-4C4B-8DF8-C69B3A9E6299}" type="datetimeFigureOut">
              <a:rPr lang="en-NZ" smtClean="0"/>
              <a:t>26/11/2018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A7D512F-3A2D-4366-B9AC-5ED1D2503B94}" type="slidenum">
              <a:rPr lang="en-NZ" smtClean="0"/>
              <a:t>‹#›</a:t>
            </a:fld>
            <a:endParaRPr lang="en-NZ"/>
          </a:p>
        </p:txBody>
      </p:sp>
    </p:spTree>
    <p:extLst>
      <p:ext uri="{BB962C8B-B14F-4D97-AF65-F5344CB8AC3E}">
        <p14:creationId xmlns:p14="http://schemas.microsoft.com/office/powerpoint/2010/main" val="165919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4EC6D4F9-5B1A-4C4B-8DF8-C69B3A9E6299}" type="datetimeFigureOut">
              <a:rPr lang="en-NZ" smtClean="0"/>
              <a:t>26/11/2018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A7D512F-3A2D-4366-B9AC-5ED1D2503B94}" type="slidenum">
              <a:rPr lang="en-NZ" smtClean="0"/>
              <a:t>‹#›</a:t>
            </a:fld>
            <a:endParaRPr lang="en-NZ"/>
          </a:p>
        </p:txBody>
      </p:sp>
    </p:spTree>
    <p:extLst>
      <p:ext uri="{BB962C8B-B14F-4D97-AF65-F5344CB8AC3E}">
        <p14:creationId xmlns:p14="http://schemas.microsoft.com/office/powerpoint/2010/main" val="31982848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NZ"/>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EC6D4F9-5B1A-4C4B-8DF8-C69B3A9E6299}" type="datetimeFigureOut">
              <a:rPr lang="en-NZ" smtClean="0"/>
              <a:t>26/11/2018</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1A7D512F-3A2D-4366-B9AC-5ED1D2503B94}" type="slidenum">
              <a:rPr lang="en-NZ" smtClean="0"/>
              <a:t>‹#›</a:t>
            </a:fld>
            <a:endParaRPr lang="en-NZ"/>
          </a:p>
        </p:txBody>
      </p:sp>
    </p:spTree>
    <p:extLst>
      <p:ext uri="{BB962C8B-B14F-4D97-AF65-F5344CB8AC3E}">
        <p14:creationId xmlns:p14="http://schemas.microsoft.com/office/powerpoint/2010/main" val="1365027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4EC6D4F9-5B1A-4C4B-8DF8-C69B3A9E6299}" type="datetimeFigureOut">
              <a:rPr lang="en-NZ" smtClean="0"/>
              <a:t>26/11/2018</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A7D512F-3A2D-4366-B9AC-5ED1D2503B94}" type="slidenum">
              <a:rPr lang="en-NZ" smtClean="0"/>
              <a:t>‹#›</a:t>
            </a:fld>
            <a:endParaRPr lang="en-NZ"/>
          </a:p>
        </p:txBody>
      </p:sp>
    </p:spTree>
    <p:extLst>
      <p:ext uri="{BB962C8B-B14F-4D97-AF65-F5344CB8AC3E}">
        <p14:creationId xmlns:p14="http://schemas.microsoft.com/office/powerpoint/2010/main" val="3852852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NZ"/>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4EC6D4F9-5B1A-4C4B-8DF8-C69B3A9E6299}" type="datetimeFigureOut">
              <a:rPr lang="en-NZ" smtClean="0"/>
              <a:t>26/11/2018</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1A7D512F-3A2D-4366-B9AC-5ED1D2503B94}" type="slidenum">
              <a:rPr lang="en-NZ" smtClean="0"/>
              <a:t>‹#›</a:t>
            </a:fld>
            <a:endParaRPr lang="en-NZ"/>
          </a:p>
        </p:txBody>
      </p:sp>
    </p:spTree>
    <p:extLst>
      <p:ext uri="{BB962C8B-B14F-4D97-AF65-F5344CB8AC3E}">
        <p14:creationId xmlns:p14="http://schemas.microsoft.com/office/powerpoint/2010/main" val="13509955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4EC6D4F9-5B1A-4C4B-8DF8-C69B3A9E6299}" type="datetimeFigureOut">
              <a:rPr lang="en-NZ" smtClean="0"/>
              <a:t>26/11/2018</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1A7D512F-3A2D-4366-B9AC-5ED1D2503B94}" type="slidenum">
              <a:rPr lang="en-NZ" smtClean="0"/>
              <a:t>‹#›</a:t>
            </a:fld>
            <a:endParaRPr lang="en-NZ"/>
          </a:p>
        </p:txBody>
      </p:sp>
    </p:spTree>
    <p:extLst>
      <p:ext uri="{BB962C8B-B14F-4D97-AF65-F5344CB8AC3E}">
        <p14:creationId xmlns:p14="http://schemas.microsoft.com/office/powerpoint/2010/main" val="3724959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C6D4F9-5B1A-4C4B-8DF8-C69B3A9E6299}" type="datetimeFigureOut">
              <a:rPr lang="en-NZ" smtClean="0"/>
              <a:t>26/11/2018</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1A7D512F-3A2D-4366-B9AC-5ED1D2503B94}" type="slidenum">
              <a:rPr lang="en-NZ" smtClean="0"/>
              <a:t>‹#›</a:t>
            </a:fld>
            <a:endParaRPr lang="en-NZ"/>
          </a:p>
        </p:txBody>
      </p:sp>
    </p:spTree>
    <p:extLst>
      <p:ext uri="{BB962C8B-B14F-4D97-AF65-F5344CB8AC3E}">
        <p14:creationId xmlns:p14="http://schemas.microsoft.com/office/powerpoint/2010/main" val="3713916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EC6D4F9-5B1A-4C4B-8DF8-C69B3A9E6299}" type="datetimeFigureOut">
              <a:rPr lang="en-NZ" smtClean="0"/>
              <a:t>26/11/2018</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A7D512F-3A2D-4366-B9AC-5ED1D2503B94}" type="slidenum">
              <a:rPr lang="en-NZ" smtClean="0"/>
              <a:t>‹#›</a:t>
            </a:fld>
            <a:endParaRPr lang="en-NZ"/>
          </a:p>
        </p:txBody>
      </p:sp>
    </p:spTree>
    <p:extLst>
      <p:ext uri="{BB962C8B-B14F-4D97-AF65-F5344CB8AC3E}">
        <p14:creationId xmlns:p14="http://schemas.microsoft.com/office/powerpoint/2010/main" val="38590301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NZ"/>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EC6D4F9-5B1A-4C4B-8DF8-C69B3A9E6299}" type="datetimeFigureOut">
              <a:rPr lang="en-NZ" smtClean="0"/>
              <a:t>26/11/2018</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1A7D512F-3A2D-4366-B9AC-5ED1D2503B94}" type="slidenum">
              <a:rPr lang="en-NZ" smtClean="0"/>
              <a:t>‹#›</a:t>
            </a:fld>
            <a:endParaRPr lang="en-NZ"/>
          </a:p>
        </p:txBody>
      </p:sp>
    </p:spTree>
    <p:extLst>
      <p:ext uri="{BB962C8B-B14F-4D97-AF65-F5344CB8AC3E}">
        <p14:creationId xmlns:p14="http://schemas.microsoft.com/office/powerpoint/2010/main" val="3952324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C6D4F9-5B1A-4C4B-8DF8-C69B3A9E6299}" type="datetimeFigureOut">
              <a:rPr lang="en-NZ" smtClean="0"/>
              <a:t>26/11/2018</a:t>
            </a:fld>
            <a:endParaRPr lang="en-NZ"/>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7D512F-3A2D-4366-B9AC-5ED1D2503B94}" type="slidenum">
              <a:rPr lang="en-NZ" smtClean="0"/>
              <a:t>‹#›</a:t>
            </a:fld>
            <a:endParaRPr lang="en-NZ"/>
          </a:p>
        </p:txBody>
      </p:sp>
    </p:spTree>
    <p:extLst>
      <p:ext uri="{BB962C8B-B14F-4D97-AF65-F5344CB8AC3E}">
        <p14:creationId xmlns:p14="http://schemas.microsoft.com/office/powerpoint/2010/main" val="3378459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NZ" b="1" dirty="0"/>
              <a:t>Enriching mathematical learning experience using group tasks</a:t>
            </a:r>
            <a:r>
              <a:rPr lang="en-NZ" dirty="0"/>
              <a:t/>
            </a:r>
            <a:br>
              <a:rPr lang="en-NZ" dirty="0"/>
            </a:br>
            <a:endParaRPr lang="en-NZ" i="1" dirty="0"/>
          </a:p>
        </p:txBody>
      </p:sp>
      <p:sp>
        <p:nvSpPr>
          <p:cNvPr id="3" name="Subtitle 2"/>
          <p:cNvSpPr>
            <a:spLocks noGrp="1"/>
          </p:cNvSpPr>
          <p:nvPr>
            <p:ph type="subTitle" idx="1"/>
          </p:nvPr>
        </p:nvSpPr>
        <p:spPr>
          <a:xfrm>
            <a:off x="1524000" y="3142060"/>
            <a:ext cx="9144000" cy="1655762"/>
          </a:xfrm>
        </p:spPr>
        <p:txBody>
          <a:bodyPr/>
          <a:lstStyle/>
          <a:p>
            <a:r>
              <a:rPr lang="es-419" dirty="0" err="1" smtClean="0"/>
              <a:t>Yik</a:t>
            </a:r>
            <a:r>
              <a:rPr lang="es-419" dirty="0" smtClean="0"/>
              <a:t> </a:t>
            </a:r>
            <a:r>
              <a:rPr lang="es-419" dirty="0" err="1" smtClean="0"/>
              <a:t>Ching</a:t>
            </a:r>
            <a:r>
              <a:rPr lang="es-419" dirty="0" smtClean="0"/>
              <a:t> Lee (Josh), Matt Wilkins, Emily Saavedra </a:t>
            </a:r>
          </a:p>
          <a:p>
            <a:r>
              <a:rPr lang="en-NZ" i="1" dirty="0" smtClean="0"/>
              <a:t>Massey </a:t>
            </a:r>
            <a:r>
              <a:rPr lang="en-NZ" i="1" dirty="0"/>
              <a:t>University</a:t>
            </a:r>
            <a:endParaRPr lang="en-NZ" dirty="0"/>
          </a:p>
        </p:txBody>
      </p:sp>
      <p:pic>
        <p:nvPicPr>
          <p:cNvPr id="11" name="Picture 10"/>
          <p:cNvPicPr>
            <a:picLocks noChangeAspect="1"/>
          </p:cNvPicPr>
          <p:nvPr/>
        </p:nvPicPr>
        <p:blipFill>
          <a:blip r:embed="rId3"/>
          <a:stretch>
            <a:fillRect/>
          </a:stretch>
        </p:blipFill>
        <p:spPr>
          <a:xfrm>
            <a:off x="2586037" y="4210050"/>
            <a:ext cx="7477125" cy="2247900"/>
          </a:xfrm>
          <a:prstGeom prst="rect">
            <a:avLst/>
          </a:prstGeom>
        </p:spPr>
      </p:pic>
    </p:spTree>
    <p:extLst>
      <p:ext uri="{BB962C8B-B14F-4D97-AF65-F5344CB8AC3E}">
        <p14:creationId xmlns:p14="http://schemas.microsoft.com/office/powerpoint/2010/main" val="2487824993"/>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 result for group wo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8500" y="1632429"/>
            <a:ext cx="6018813" cy="375000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838200" y="1"/>
            <a:ext cx="10515600" cy="1612899"/>
          </a:xfrm>
        </p:spPr>
        <p:txBody>
          <a:bodyPr/>
          <a:lstStyle/>
          <a:p>
            <a:r>
              <a:rPr lang="en-NZ" dirty="0" smtClean="0"/>
              <a:t>Objective of the study</a:t>
            </a:r>
            <a:endParaRPr lang="en-NZ" dirty="0"/>
          </a:p>
        </p:txBody>
      </p:sp>
      <p:sp>
        <p:nvSpPr>
          <p:cNvPr id="5" name="Rectangle 4"/>
          <p:cNvSpPr/>
          <p:nvPr/>
        </p:nvSpPr>
        <p:spPr>
          <a:xfrm rot="20607272">
            <a:off x="2435246" y="4889042"/>
            <a:ext cx="1100686" cy="523220"/>
          </a:xfrm>
          <a:prstGeom prst="rect">
            <a:avLst/>
          </a:prstGeom>
        </p:spPr>
        <p:txBody>
          <a:bodyPr wrap="none">
            <a:spAutoFit/>
          </a:bodyPr>
          <a:lstStyle/>
          <a:p>
            <a:r>
              <a:rPr lang="en-NZ" sz="2800" b="1" dirty="0">
                <a:solidFill>
                  <a:srgbClr val="00B0F0"/>
                </a:solidFill>
              </a:rPr>
              <a:t>words</a:t>
            </a:r>
          </a:p>
        </p:txBody>
      </p:sp>
      <p:sp>
        <p:nvSpPr>
          <p:cNvPr id="6" name="Rectangle 5"/>
          <p:cNvSpPr/>
          <p:nvPr/>
        </p:nvSpPr>
        <p:spPr>
          <a:xfrm>
            <a:off x="9257313" y="6177998"/>
            <a:ext cx="2234119" cy="246221"/>
          </a:xfrm>
          <a:prstGeom prst="rect">
            <a:avLst/>
          </a:prstGeom>
        </p:spPr>
        <p:txBody>
          <a:bodyPr wrap="square">
            <a:spAutoFit/>
          </a:bodyPr>
          <a:lstStyle/>
          <a:p>
            <a:r>
              <a:rPr lang="en-NZ" sz="1000" dirty="0" smtClean="0"/>
              <a:t>Image source: http</a:t>
            </a:r>
            <a:r>
              <a:rPr lang="en-NZ" sz="1000" dirty="0"/>
              <a:t>://</a:t>
            </a:r>
            <a:r>
              <a:rPr lang="en-NZ" sz="1000" dirty="0" smtClean="0"/>
              <a:t>www.brocku.ca</a:t>
            </a:r>
            <a:endParaRPr lang="en-NZ" sz="1000" dirty="0"/>
          </a:p>
        </p:txBody>
      </p:sp>
      <p:pic>
        <p:nvPicPr>
          <p:cNvPr id="7" name="Picture 6"/>
          <p:cNvPicPr>
            <a:picLocks noChangeAspect="1"/>
          </p:cNvPicPr>
          <p:nvPr/>
        </p:nvPicPr>
        <p:blipFill>
          <a:blip r:embed="rId4"/>
          <a:stretch>
            <a:fillRect/>
          </a:stretch>
        </p:blipFill>
        <p:spPr>
          <a:xfrm rot="20931627">
            <a:off x="1595313" y="1890351"/>
            <a:ext cx="1452355" cy="1490827"/>
          </a:xfrm>
          <a:prstGeom prst="rect">
            <a:avLst/>
          </a:prstGeom>
        </p:spPr>
      </p:pic>
      <p:pic>
        <p:nvPicPr>
          <p:cNvPr id="8" name="Picture 7"/>
          <p:cNvPicPr>
            <a:picLocks noChangeAspect="1"/>
          </p:cNvPicPr>
          <p:nvPr/>
        </p:nvPicPr>
        <p:blipFill>
          <a:blip r:embed="rId5"/>
          <a:stretch>
            <a:fillRect/>
          </a:stretch>
        </p:blipFill>
        <p:spPr>
          <a:xfrm rot="471728">
            <a:off x="9463462" y="2373397"/>
            <a:ext cx="2016062" cy="2268068"/>
          </a:xfrm>
          <a:prstGeom prst="rect">
            <a:avLst/>
          </a:prstGeom>
        </p:spPr>
      </p:pic>
      <p:sp>
        <p:nvSpPr>
          <p:cNvPr id="9" name="Rectangle 8"/>
          <p:cNvSpPr/>
          <p:nvPr/>
        </p:nvSpPr>
        <p:spPr>
          <a:xfrm rot="186649">
            <a:off x="6794282" y="1121034"/>
            <a:ext cx="1644874" cy="523220"/>
          </a:xfrm>
          <a:prstGeom prst="rect">
            <a:avLst/>
          </a:prstGeom>
        </p:spPr>
        <p:txBody>
          <a:bodyPr wrap="none">
            <a:spAutoFit/>
          </a:bodyPr>
          <a:lstStyle/>
          <a:p>
            <a:r>
              <a:rPr lang="en-NZ" sz="2800" b="1" dirty="0" smtClean="0">
                <a:solidFill>
                  <a:srgbClr val="FF00FF"/>
                </a:solidFill>
              </a:rPr>
              <a:t>y = mx + c</a:t>
            </a:r>
            <a:endParaRPr lang="en-NZ" sz="2800" b="1" dirty="0">
              <a:solidFill>
                <a:srgbClr val="FF00FF"/>
              </a:solidFill>
            </a:endParaRPr>
          </a:p>
        </p:txBody>
      </p:sp>
    </p:spTree>
    <p:extLst>
      <p:ext uri="{BB962C8B-B14F-4D97-AF65-F5344CB8AC3E}">
        <p14:creationId xmlns:p14="http://schemas.microsoft.com/office/powerpoint/2010/main" val="2796530621"/>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 cohort</a:t>
            </a:r>
            <a:endParaRPr lang="en-NZ"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838199" y="1599482"/>
            <a:ext cx="6283223" cy="4712417"/>
          </a:xfrm>
        </p:spPr>
      </p:pic>
      <p:sp>
        <p:nvSpPr>
          <p:cNvPr id="6" name="Content Placeholder 2"/>
          <p:cNvSpPr txBox="1">
            <a:spLocks/>
          </p:cNvSpPr>
          <p:nvPr/>
        </p:nvSpPr>
        <p:spPr>
          <a:xfrm>
            <a:off x="7416800" y="1816100"/>
            <a:ext cx="4406900" cy="37330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NZ" sz="3400" dirty="0">
                <a:latin typeface="Calibri" panose="020F0502020204030204" pitchFamily="34" charset="0"/>
                <a:ea typeface="Times New Roman" panose="02020603050405020304" pitchFamily="18" charset="0"/>
                <a:cs typeface="Calibri" panose="020F0502020204030204" pitchFamily="34" charset="0"/>
              </a:rPr>
              <a:t>pre-degree Foundation Mathematics 2 class </a:t>
            </a:r>
          </a:p>
          <a:p>
            <a:r>
              <a:rPr lang="en-NZ" sz="3400" dirty="0" err="1" smtClean="0">
                <a:latin typeface="Calibri" panose="020F0502020204030204" pitchFamily="34" charset="0"/>
                <a:ea typeface="Times New Roman" panose="02020603050405020304" pitchFamily="18" charset="0"/>
                <a:cs typeface="Calibri" panose="020F0502020204030204" pitchFamily="34" charset="0"/>
              </a:rPr>
              <a:t>PaCE</a:t>
            </a:r>
            <a:r>
              <a:rPr lang="en-NZ" sz="3400" dirty="0" smtClean="0">
                <a:latin typeface="Calibri" panose="020F0502020204030204" pitchFamily="34" charset="0"/>
                <a:ea typeface="Times New Roman" panose="02020603050405020304" pitchFamily="18" charset="0"/>
                <a:cs typeface="Calibri" panose="020F0502020204030204" pitchFamily="34" charset="0"/>
              </a:rPr>
              <a:t>, Massey University, Albany. </a:t>
            </a:r>
          </a:p>
          <a:p>
            <a:r>
              <a:rPr lang="en-NZ" sz="3400" dirty="0" smtClean="0">
                <a:latin typeface="Calibri" panose="020F0502020204030204" pitchFamily="34" charset="0"/>
                <a:ea typeface="Times New Roman" panose="02020603050405020304" pitchFamily="18" charset="0"/>
                <a:cs typeface="Calibri" panose="020F0502020204030204" pitchFamily="34" charset="0"/>
              </a:rPr>
              <a:t>international and domestic students. </a:t>
            </a:r>
            <a:endParaRPr lang="en-NZ" sz="3400" dirty="0" smtClean="0">
              <a:latin typeface="Calibri" panose="020F0502020204030204" pitchFamily="34" charset="0"/>
              <a:ea typeface="Times New Roman" panose="02020603050405020304" pitchFamily="18" charset="0"/>
              <a:cs typeface="Times New Roman" panose="02020603050405020304" pitchFamily="18" charset="0"/>
            </a:endParaRPr>
          </a:p>
          <a:p>
            <a:endParaRPr lang="en-NZ" sz="3400" dirty="0"/>
          </a:p>
        </p:txBody>
      </p:sp>
    </p:spTree>
    <p:extLst>
      <p:ext uri="{BB962C8B-B14F-4D97-AF65-F5344CB8AC3E}">
        <p14:creationId xmlns:p14="http://schemas.microsoft.com/office/powerpoint/2010/main" val="3318028654"/>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 y="0"/>
            <a:ext cx="12192000" cy="6857999"/>
          </a:xfrm>
          <a:prstGeom prst="rect">
            <a:avLst/>
          </a:prstGeom>
        </p:spPr>
      </p:pic>
      <p:sp>
        <p:nvSpPr>
          <p:cNvPr id="2" name="Title 1"/>
          <p:cNvSpPr>
            <a:spLocks noGrp="1"/>
          </p:cNvSpPr>
          <p:nvPr>
            <p:ph type="title"/>
          </p:nvPr>
        </p:nvSpPr>
        <p:spPr>
          <a:xfrm>
            <a:off x="838200" y="165101"/>
            <a:ext cx="10515600" cy="1231900"/>
          </a:xfrm>
        </p:spPr>
        <p:txBody>
          <a:bodyPr/>
          <a:lstStyle/>
          <a:p>
            <a:r>
              <a:rPr lang="en-NZ" dirty="0" smtClean="0"/>
              <a:t>Method</a:t>
            </a:r>
            <a:endParaRPr lang="en-NZ" dirty="0"/>
          </a:p>
        </p:txBody>
      </p:sp>
      <p:sp>
        <p:nvSpPr>
          <p:cNvPr id="3" name="Content Placeholder 2"/>
          <p:cNvSpPr>
            <a:spLocks noGrp="1"/>
          </p:cNvSpPr>
          <p:nvPr>
            <p:ph idx="1"/>
          </p:nvPr>
        </p:nvSpPr>
        <p:spPr>
          <a:xfrm>
            <a:off x="2146300" y="1397001"/>
            <a:ext cx="7353300" cy="1841500"/>
          </a:xfrm>
        </p:spPr>
        <p:txBody>
          <a:bodyPr>
            <a:normAutofit/>
          </a:bodyPr>
          <a:lstStyle/>
          <a:p>
            <a:r>
              <a:rPr lang="en-NZ" sz="3600" dirty="0" smtClean="0"/>
              <a:t>Surveyed 29 students</a:t>
            </a:r>
          </a:p>
          <a:p>
            <a:r>
              <a:rPr lang="en-NZ" sz="3600" dirty="0"/>
              <a:t>Overt </a:t>
            </a:r>
            <a:r>
              <a:rPr lang="en-NZ" sz="3600" dirty="0" smtClean="0"/>
              <a:t>observations</a:t>
            </a:r>
            <a:endParaRPr lang="en-NZ" sz="3600" dirty="0"/>
          </a:p>
        </p:txBody>
      </p:sp>
    </p:spTree>
    <p:extLst>
      <p:ext uri="{BB962C8B-B14F-4D97-AF65-F5344CB8AC3E}">
        <p14:creationId xmlns:p14="http://schemas.microsoft.com/office/powerpoint/2010/main" val="181486550"/>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 result for group wo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8600" y="1574800"/>
            <a:ext cx="7137400" cy="313060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NZ" dirty="0" smtClean="0"/>
              <a:t>What do students think of group tasks?</a:t>
            </a:r>
            <a:endParaRPr lang="en-NZ" dirty="0"/>
          </a:p>
        </p:txBody>
      </p:sp>
      <p:sp>
        <p:nvSpPr>
          <p:cNvPr id="3" name="Content Placeholder 2"/>
          <p:cNvSpPr>
            <a:spLocks noGrp="1"/>
          </p:cNvSpPr>
          <p:nvPr>
            <p:ph idx="1"/>
          </p:nvPr>
        </p:nvSpPr>
        <p:spPr>
          <a:xfrm>
            <a:off x="952500" y="5219700"/>
            <a:ext cx="10934700" cy="1165612"/>
          </a:xfrm>
        </p:spPr>
        <p:txBody>
          <a:bodyPr>
            <a:normAutofit lnSpcReduction="10000"/>
          </a:bodyPr>
          <a:lstStyle/>
          <a:p>
            <a:r>
              <a:rPr lang="en-NZ" sz="3600" dirty="0"/>
              <a:t>70% </a:t>
            </a:r>
            <a:r>
              <a:rPr lang="en-NZ" sz="3600" dirty="0" smtClean="0"/>
              <a:t>found </a:t>
            </a:r>
            <a:r>
              <a:rPr lang="en-NZ" sz="3600" dirty="0"/>
              <a:t>group tasks </a:t>
            </a:r>
            <a:r>
              <a:rPr lang="en-NZ" sz="3600" dirty="0" smtClean="0"/>
              <a:t>useful. </a:t>
            </a:r>
            <a:endParaRPr lang="en-NZ" sz="3600" dirty="0"/>
          </a:p>
          <a:p>
            <a:r>
              <a:rPr lang="en-NZ" sz="3600" dirty="0" smtClean="0"/>
              <a:t>Students </a:t>
            </a:r>
            <a:r>
              <a:rPr lang="en-NZ" sz="3600" dirty="0"/>
              <a:t>showed a </a:t>
            </a:r>
            <a:r>
              <a:rPr lang="en-NZ" sz="3600" dirty="0" smtClean="0"/>
              <a:t>high satisfactory </a:t>
            </a:r>
            <a:r>
              <a:rPr lang="en-NZ" sz="3600" dirty="0"/>
              <a:t>level of </a:t>
            </a:r>
            <a:r>
              <a:rPr lang="en-NZ" sz="3600" dirty="0" smtClean="0"/>
              <a:t>learning.</a:t>
            </a:r>
          </a:p>
        </p:txBody>
      </p:sp>
      <p:sp>
        <p:nvSpPr>
          <p:cNvPr id="5" name="Rectangle 4"/>
          <p:cNvSpPr/>
          <p:nvPr/>
        </p:nvSpPr>
        <p:spPr>
          <a:xfrm>
            <a:off x="6419850" y="4782294"/>
            <a:ext cx="3149600" cy="246221"/>
          </a:xfrm>
          <a:prstGeom prst="rect">
            <a:avLst/>
          </a:prstGeom>
        </p:spPr>
        <p:txBody>
          <a:bodyPr wrap="square">
            <a:spAutoFit/>
          </a:bodyPr>
          <a:lstStyle/>
          <a:p>
            <a:r>
              <a:rPr lang="en-NZ" sz="1000" dirty="0" smtClean="0"/>
              <a:t>Image source: https</a:t>
            </a:r>
            <a:r>
              <a:rPr lang="en-NZ" sz="1000" dirty="0"/>
              <a:t>://</a:t>
            </a:r>
            <a:r>
              <a:rPr lang="en-NZ" sz="1000" dirty="0" smtClean="0"/>
              <a:t>www.newlinkstraining.com</a:t>
            </a:r>
            <a:endParaRPr lang="en-NZ" sz="1000" dirty="0"/>
          </a:p>
        </p:txBody>
      </p:sp>
    </p:spTree>
    <p:extLst>
      <p:ext uri="{BB962C8B-B14F-4D97-AF65-F5344CB8AC3E}">
        <p14:creationId xmlns:p14="http://schemas.microsoft.com/office/powerpoint/2010/main" val="3647524423"/>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8282" y="3093980"/>
            <a:ext cx="6250214" cy="376402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NZ" dirty="0" smtClean="0"/>
              <a:t>Student feedback (Positive)</a:t>
            </a:r>
            <a:endParaRPr lang="en-NZ" dirty="0"/>
          </a:p>
        </p:txBody>
      </p:sp>
      <p:sp>
        <p:nvSpPr>
          <p:cNvPr id="3" name="Content Placeholder 2"/>
          <p:cNvSpPr>
            <a:spLocks noGrp="1"/>
          </p:cNvSpPr>
          <p:nvPr>
            <p:ph idx="1"/>
          </p:nvPr>
        </p:nvSpPr>
        <p:spPr/>
        <p:txBody>
          <a:bodyPr/>
          <a:lstStyle/>
          <a:p>
            <a:r>
              <a:rPr lang="en-NZ" i="1" dirty="0"/>
              <a:t>“An activity to interact with classmates and being given a chance to talk about what we understand and what we don't.” Student A</a:t>
            </a:r>
            <a:endParaRPr lang="en-NZ" dirty="0"/>
          </a:p>
          <a:p>
            <a:r>
              <a:rPr lang="en-NZ" i="1" dirty="0"/>
              <a:t>“Allow us to practice what we learned with another brain.” Student B</a:t>
            </a:r>
            <a:endParaRPr lang="en-NZ" dirty="0"/>
          </a:p>
          <a:p>
            <a:r>
              <a:rPr lang="en-NZ" i="1" dirty="0"/>
              <a:t>“Useful when you are unsure about a topic and others in group can help.” Student C </a:t>
            </a:r>
            <a:endParaRPr lang="en-NZ" dirty="0"/>
          </a:p>
          <a:p>
            <a:endParaRPr lang="en-NZ" dirty="0"/>
          </a:p>
        </p:txBody>
      </p:sp>
      <p:sp>
        <p:nvSpPr>
          <p:cNvPr id="5" name="Rectangle 4"/>
          <p:cNvSpPr/>
          <p:nvPr/>
        </p:nvSpPr>
        <p:spPr>
          <a:xfrm>
            <a:off x="8719596" y="6311900"/>
            <a:ext cx="2191626" cy="246221"/>
          </a:xfrm>
          <a:prstGeom prst="rect">
            <a:avLst/>
          </a:prstGeom>
        </p:spPr>
        <p:txBody>
          <a:bodyPr wrap="none">
            <a:spAutoFit/>
          </a:bodyPr>
          <a:lstStyle/>
          <a:p>
            <a:r>
              <a:rPr lang="en-NZ" sz="1000" dirty="0" smtClean="0"/>
              <a:t>Image source: https://www.123rf.com</a:t>
            </a:r>
            <a:endParaRPr lang="en-NZ" sz="1000" dirty="0"/>
          </a:p>
        </p:txBody>
      </p:sp>
    </p:spTree>
    <p:extLst>
      <p:ext uri="{BB962C8B-B14F-4D97-AF65-F5344CB8AC3E}">
        <p14:creationId xmlns:p14="http://schemas.microsoft.com/office/powerpoint/2010/main" val="3352270590"/>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 result for pool diver carto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87741" y="2583353"/>
            <a:ext cx="5404259" cy="359629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NZ" dirty="0"/>
              <a:t>Social </a:t>
            </a:r>
            <a:r>
              <a:rPr lang="en-NZ" dirty="0" smtClean="0"/>
              <a:t>interaction and active learning</a:t>
            </a:r>
            <a:endParaRPr lang="en-NZ" dirty="0"/>
          </a:p>
        </p:txBody>
      </p:sp>
      <p:sp>
        <p:nvSpPr>
          <p:cNvPr id="3" name="Content Placeholder 2"/>
          <p:cNvSpPr>
            <a:spLocks noGrp="1"/>
          </p:cNvSpPr>
          <p:nvPr>
            <p:ph idx="1"/>
          </p:nvPr>
        </p:nvSpPr>
        <p:spPr>
          <a:xfrm>
            <a:off x="838200" y="2222500"/>
            <a:ext cx="6477000" cy="4317999"/>
          </a:xfrm>
        </p:spPr>
        <p:txBody>
          <a:bodyPr>
            <a:normAutofit/>
          </a:bodyPr>
          <a:lstStyle/>
          <a:p>
            <a:r>
              <a:rPr lang="en-NZ" sz="3600" dirty="0" smtClean="0"/>
              <a:t>Enthusiastic and active about sharing ideas</a:t>
            </a:r>
          </a:p>
          <a:p>
            <a:r>
              <a:rPr lang="en-NZ" sz="3600" dirty="0"/>
              <a:t>S</a:t>
            </a:r>
            <a:r>
              <a:rPr lang="en-NZ" sz="3600" dirty="0" smtClean="0"/>
              <a:t>ocial </a:t>
            </a:r>
            <a:r>
              <a:rPr lang="en-NZ" sz="3600" dirty="0"/>
              <a:t>interaction </a:t>
            </a:r>
            <a:r>
              <a:rPr lang="en-NZ" sz="3600" dirty="0" smtClean="0"/>
              <a:t>leads </a:t>
            </a:r>
            <a:r>
              <a:rPr lang="en-NZ" sz="3600" dirty="0"/>
              <a:t>to enhanced </a:t>
            </a:r>
            <a:r>
              <a:rPr lang="en-NZ" sz="3600" dirty="0" smtClean="0"/>
              <a:t>knowledge</a:t>
            </a:r>
          </a:p>
          <a:p>
            <a:r>
              <a:rPr lang="en-NZ" sz="3600" dirty="0" smtClean="0"/>
              <a:t>Genuine </a:t>
            </a:r>
            <a:r>
              <a:rPr lang="en-NZ" sz="3600" dirty="0"/>
              <a:t>learning </a:t>
            </a:r>
            <a:r>
              <a:rPr lang="en-NZ" sz="3600" dirty="0" smtClean="0"/>
              <a:t>via exchanging ideas.</a:t>
            </a:r>
            <a:endParaRPr lang="en-NZ" sz="3600" dirty="0"/>
          </a:p>
          <a:p>
            <a:endParaRPr lang="en-NZ" sz="3600" dirty="0"/>
          </a:p>
        </p:txBody>
      </p:sp>
      <p:sp>
        <p:nvSpPr>
          <p:cNvPr id="5" name="Rectangle 4"/>
          <p:cNvSpPr/>
          <p:nvPr/>
        </p:nvSpPr>
        <p:spPr>
          <a:xfrm>
            <a:off x="8575676" y="6442403"/>
            <a:ext cx="2571538" cy="261610"/>
          </a:xfrm>
          <a:prstGeom prst="rect">
            <a:avLst/>
          </a:prstGeom>
        </p:spPr>
        <p:txBody>
          <a:bodyPr wrap="none">
            <a:spAutoFit/>
          </a:bodyPr>
          <a:lstStyle/>
          <a:p>
            <a:r>
              <a:rPr lang="en-NZ" sz="1100" dirty="0" smtClean="0"/>
              <a:t>Image source: http</a:t>
            </a:r>
            <a:r>
              <a:rPr lang="en-NZ" sz="1100" dirty="0"/>
              <a:t>://</a:t>
            </a:r>
            <a:r>
              <a:rPr lang="en-NZ" sz="1100" dirty="0" smtClean="0"/>
              <a:t>diysolarpanelsv.com</a:t>
            </a:r>
            <a:endParaRPr lang="en-NZ" sz="1100" dirty="0"/>
          </a:p>
        </p:txBody>
      </p:sp>
    </p:spTree>
    <p:extLst>
      <p:ext uri="{BB962C8B-B14F-4D97-AF65-F5344CB8AC3E}">
        <p14:creationId xmlns:p14="http://schemas.microsoft.com/office/powerpoint/2010/main" val="2986728988"/>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Image result for swimmer depth carto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68492" y="1436688"/>
            <a:ext cx="3844107" cy="521810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NZ" dirty="0" smtClean="0"/>
              <a:t>For low confident or average students</a:t>
            </a:r>
            <a:endParaRPr lang="en-NZ" dirty="0"/>
          </a:p>
        </p:txBody>
      </p:sp>
      <p:sp>
        <p:nvSpPr>
          <p:cNvPr id="3" name="Content Placeholder 2"/>
          <p:cNvSpPr>
            <a:spLocks noGrp="1"/>
          </p:cNvSpPr>
          <p:nvPr>
            <p:ph idx="1"/>
          </p:nvPr>
        </p:nvSpPr>
        <p:spPr>
          <a:xfrm>
            <a:off x="1257300" y="2155825"/>
            <a:ext cx="6811192" cy="4702175"/>
          </a:xfrm>
        </p:spPr>
        <p:txBody>
          <a:bodyPr>
            <a:normAutofit/>
          </a:bodyPr>
          <a:lstStyle/>
          <a:p>
            <a:r>
              <a:rPr lang="en-NZ" sz="3600" dirty="0" smtClean="0"/>
              <a:t>Inclusive &amp; address learner differences</a:t>
            </a:r>
            <a:endParaRPr lang="en-NZ" sz="3600" dirty="0"/>
          </a:p>
          <a:p>
            <a:r>
              <a:rPr lang="en-NZ" sz="3600" dirty="0" smtClean="0"/>
              <a:t>Opportunity </a:t>
            </a:r>
            <a:r>
              <a:rPr lang="en-NZ" sz="3600" dirty="0"/>
              <a:t>to </a:t>
            </a:r>
            <a:r>
              <a:rPr lang="en-NZ" sz="3600" dirty="0" smtClean="0"/>
              <a:t>transform </a:t>
            </a:r>
            <a:r>
              <a:rPr lang="en-NZ" sz="3600" dirty="0"/>
              <a:t>experience into </a:t>
            </a:r>
            <a:r>
              <a:rPr lang="en-NZ" sz="3600" dirty="0" smtClean="0"/>
              <a:t>knowledge</a:t>
            </a:r>
          </a:p>
          <a:p>
            <a:r>
              <a:rPr lang="en-NZ" sz="3600" dirty="0" smtClean="0"/>
              <a:t>A sense </a:t>
            </a:r>
            <a:r>
              <a:rPr lang="en-NZ" sz="3600" dirty="0"/>
              <a:t>of achievement upon completing parts of group </a:t>
            </a:r>
            <a:r>
              <a:rPr lang="en-NZ" sz="3600" dirty="0" smtClean="0"/>
              <a:t>tasks</a:t>
            </a:r>
            <a:endParaRPr lang="en-NZ" sz="3600" dirty="0"/>
          </a:p>
          <a:p>
            <a:endParaRPr lang="en-NZ" sz="3600" dirty="0"/>
          </a:p>
        </p:txBody>
      </p:sp>
    </p:spTree>
    <p:extLst>
      <p:ext uri="{BB962C8B-B14F-4D97-AF65-F5344CB8AC3E}">
        <p14:creationId xmlns:p14="http://schemas.microsoft.com/office/powerpoint/2010/main" val="1348746163"/>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elated 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77653" y="1963738"/>
            <a:ext cx="6114347" cy="407511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NZ" dirty="0" smtClean="0"/>
              <a:t>For high achieving students</a:t>
            </a:r>
            <a:endParaRPr lang="en-NZ" dirty="0"/>
          </a:p>
        </p:txBody>
      </p:sp>
      <p:sp>
        <p:nvSpPr>
          <p:cNvPr id="3" name="Content Placeholder 2"/>
          <p:cNvSpPr>
            <a:spLocks noGrp="1"/>
          </p:cNvSpPr>
          <p:nvPr>
            <p:ph idx="1"/>
          </p:nvPr>
        </p:nvSpPr>
        <p:spPr>
          <a:xfrm>
            <a:off x="952500" y="2400299"/>
            <a:ext cx="6413500" cy="3776663"/>
          </a:xfrm>
        </p:spPr>
        <p:txBody>
          <a:bodyPr>
            <a:normAutofit/>
          </a:bodyPr>
          <a:lstStyle/>
          <a:p>
            <a:r>
              <a:rPr lang="en-NZ" sz="3600" dirty="0" smtClean="0"/>
              <a:t>Active </a:t>
            </a:r>
            <a:r>
              <a:rPr lang="en-NZ" sz="3600" dirty="0"/>
              <a:t>engagement </a:t>
            </a:r>
            <a:endParaRPr lang="en-NZ" sz="3600" dirty="0" smtClean="0"/>
          </a:p>
          <a:p>
            <a:r>
              <a:rPr lang="en-NZ" sz="3600" dirty="0" smtClean="0"/>
              <a:t>Altruism </a:t>
            </a:r>
          </a:p>
          <a:p>
            <a:r>
              <a:rPr lang="en-NZ" sz="3600" dirty="0" smtClean="0"/>
              <a:t>Self-efficacy</a:t>
            </a:r>
          </a:p>
          <a:p>
            <a:r>
              <a:rPr lang="en-NZ" sz="3600" dirty="0" smtClean="0"/>
              <a:t>Positive behaviours</a:t>
            </a:r>
          </a:p>
        </p:txBody>
      </p:sp>
      <p:sp>
        <p:nvSpPr>
          <p:cNvPr id="5" name="Rectangle 4"/>
          <p:cNvSpPr/>
          <p:nvPr/>
        </p:nvSpPr>
        <p:spPr>
          <a:xfrm>
            <a:off x="8489583" y="6189662"/>
            <a:ext cx="2515432" cy="246221"/>
          </a:xfrm>
          <a:prstGeom prst="rect">
            <a:avLst/>
          </a:prstGeom>
        </p:spPr>
        <p:txBody>
          <a:bodyPr wrap="none">
            <a:spAutoFit/>
          </a:bodyPr>
          <a:lstStyle/>
          <a:p>
            <a:r>
              <a:rPr lang="en-NZ" sz="1000" dirty="0"/>
              <a:t>Image source: https://</a:t>
            </a:r>
            <a:r>
              <a:rPr lang="en-NZ" sz="1000" dirty="0" smtClean="0"/>
              <a:t>www.vectorstock.com</a:t>
            </a:r>
            <a:endParaRPr lang="en-NZ" sz="1000" dirty="0"/>
          </a:p>
        </p:txBody>
      </p:sp>
    </p:spTree>
    <p:extLst>
      <p:ext uri="{BB962C8B-B14F-4D97-AF65-F5344CB8AC3E}">
        <p14:creationId xmlns:p14="http://schemas.microsoft.com/office/powerpoint/2010/main" val="1132459191"/>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Student feedback (Negative)</a:t>
            </a:r>
            <a:endParaRPr lang="en-NZ" dirty="0"/>
          </a:p>
        </p:txBody>
      </p:sp>
      <p:sp>
        <p:nvSpPr>
          <p:cNvPr id="3" name="Content Placeholder 2"/>
          <p:cNvSpPr>
            <a:spLocks noGrp="1"/>
          </p:cNvSpPr>
          <p:nvPr>
            <p:ph idx="1"/>
          </p:nvPr>
        </p:nvSpPr>
        <p:spPr>
          <a:xfrm>
            <a:off x="838200" y="1825625"/>
            <a:ext cx="7226300" cy="4351338"/>
          </a:xfrm>
        </p:spPr>
        <p:txBody>
          <a:bodyPr/>
          <a:lstStyle/>
          <a:p>
            <a:r>
              <a:rPr lang="en-NZ" i="1" dirty="0"/>
              <a:t>“People work at different pace, hard to collaborate.” Student D</a:t>
            </a:r>
            <a:endParaRPr lang="en-NZ" dirty="0"/>
          </a:p>
          <a:p>
            <a:r>
              <a:rPr lang="en-NZ" i="1" dirty="0"/>
              <a:t>“One person usually dominates, while others slack out.” Student E</a:t>
            </a:r>
            <a:endParaRPr lang="en-NZ" dirty="0"/>
          </a:p>
          <a:p>
            <a:r>
              <a:rPr lang="en-NZ" i="1" dirty="0"/>
              <a:t>“Depends on group members, not all are engaged. Prefer individual task.” Student F</a:t>
            </a:r>
            <a:endParaRPr lang="en-NZ" dirty="0"/>
          </a:p>
          <a:p>
            <a:endParaRPr lang="en-NZ" dirty="0"/>
          </a:p>
        </p:txBody>
      </p:sp>
      <p:pic>
        <p:nvPicPr>
          <p:cNvPr id="4" name="Picture 3"/>
          <p:cNvPicPr>
            <a:picLocks noChangeAspect="1"/>
          </p:cNvPicPr>
          <p:nvPr/>
        </p:nvPicPr>
        <p:blipFill>
          <a:blip r:embed="rId3"/>
          <a:stretch>
            <a:fillRect/>
          </a:stretch>
        </p:blipFill>
        <p:spPr>
          <a:xfrm>
            <a:off x="7676852" y="664197"/>
            <a:ext cx="3344934" cy="5512766"/>
          </a:xfrm>
          <a:prstGeom prst="rect">
            <a:avLst/>
          </a:prstGeom>
        </p:spPr>
      </p:pic>
      <p:sp>
        <p:nvSpPr>
          <p:cNvPr id="5" name="Rectangle 4"/>
          <p:cNvSpPr/>
          <p:nvPr/>
        </p:nvSpPr>
        <p:spPr>
          <a:xfrm>
            <a:off x="8506354" y="6352924"/>
            <a:ext cx="2515432" cy="246221"/>
          </a:xfrm>
          <a:prstGeom prst="rect">
            <a:avLst/>
          </a:prstGeom>
        </p:spPr>
        <p:txBody>
          <a:bodyPr wrap="none">
            <a:spAutoFit/>
          </a:bodyPr>
          <a:lstStyle/>
          <a:p>
            <a:r>
              <a:rPr lang="en-NZ" sz="1000" dirty="0"/>
              <a:t>Image source: https://</a:t>
            </a:r>
            <a:r>
              <a:rPr lang="en-NZ" sz="1000" dirty="0" smtClean="0"/>
              <a:t>www.vectorstock.com</a:t>
            </a:r>
            <a:endParaRPr lang="en-NZ" sz="1000" dirty="0"/>
          </a:p>
        </p:txBody>
      </p:sp>
    </p:spTree>
    <p:extLst>
      <p:ext uri="{BB962C8B-B14F-4D97-AF65-F5344CB8AC3E}">
        <p14:creationId xmlns:p14="http://schemas.microsoft.com/office/powerpoint/2010/main" val="1625694566"/>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351310" y="1574800"/>
            <a:ext cx="4953368" cy="5200650"/>
          </a:xfrm>
          <a:prstGeom prst="rect">
            <a:avLst/>
          </a:prstGeom>
        </p:spPr>
      </p:pic>
      <p:sp>
        <p:nvSpPr>
          <p:cNvPr id="2" name="Title 1"/>
          <p:cNvSpPr>
            <a:spLocks noGrp="1"/>
          </p:cNvSpPr>
          <p:nvPr>
            <p:ph type="title"/>
          </p:nvPr>
        </p:nvSpPr>
        <p:spPr/>
        <p:txBody>
          <a:bodyPr/>
          <a:lstStyle/>
          <a:p>
            <a:r>
              <a:rPr lang="en-NZ" dirty="0" smtClean="0"/>
              <a:t>Factors </a:t>
            </a:r>
            <a:r>
              <a:rPr lang="en-NZ" dirty="0"/>
              <a:t>affecting the success of the use of group tasks</a:t>
            </a:r>
          </a:p>
        </p:txBody>
      </p:sp>
      <p:sp>
        <p:nvSpPr>
          <p:cNvPr id="3" name="Content Placeholder 2"/>
          <p:cNvSpPr>
            <a:spLocks noGrp="1"/>
          </p:cNvSpPr>
          <p:nvPr>
            <p:ph idx="1"/>
          </p:nvPr>
        </p:nvSpPr>
        <p:spPr>
          <a:xfrm>
            <a:off x="5194300" y="2108200"/>
            <a:ext cx="6705600" cy="3871833"/>
          </a:xfrm>
        </p:spPr>
        <p:txBody>
          <a:bodyPr>
            <a:normAutofit/>
          </a:bodyPr>
          <a:lstStyle/>
          <a:p>
            <a:r>
              <a:rPr lang="en-NZ" sz="3600" dirty="0" smtClean="0"/>
              <a:t>heterogeneous group</a:t>
            </a:r>
          </a:p>
          <a:p>
            <a:r>
              <a:rPr lang="en-NZ" sz="3600" dirty="0" smtClean="0"/>
              <a:t>relatively </a:t>
            </a:r>
            <a:r>
              <a:rPr lang="en-NZ" sz="3600" dirty="0"/>
              <a:t>ineffective group </a:t>
            </a:r>
            <a:r>
              <a:rPr lang="en-NZ" sz="3600" dirty="0" smtClean="0"/>
              <a:t>work</a:t>
            </a:r>
          </a:p>
          <a:p>
            <a:r>
              <a:rPr lang="en-NZ" sz="3600" dirty="0" smtClean="0"/>
              <a:t>learn </a:t>
            </a:r>
            <a:r>
              <a:rPr lang="en-NZ" sz="3600" dirty="0"/>
              <a:t>about the progress of students </a:t>
            </a:r>
            <a:endParaRPr lang="en-NZ" sz="3600" dirty="0" smtClean="0"/>
          </a:p>
          <a:p>
            <a:r>
              <a:rPr lang="en-NZ" sz="3600" dirty="0" smtClean="0"/>
              <a:t>to </a:t>
            </a:r>
            <a:r>
              <a:rPr lang="en-NZ" sz="3600" dirty="0"/>
              <a:t>provide </a:t>
            </a:r>
            <a:r>
              <a:rPr lang="en-NZ" sz="3600" dirty="0" smtClean="0"/>
              <a:t>feedback.</a:t>
            </a:r>
          </a:p>
          <a:p>
            <a:pPr marL="0" indent="0">
              <a:buNone/>
            </a:pPr>
            <a:endParaRPr lang="en-NZ" sz="3600" dirty="0"/>
          </a:p>
        </p:txBody>
      </p:sp>
      <p:sp>
        <p:nvSpPr>
          <p:cNvPr id="5" name="Rectangle 4"/>
          <p:cNvSpPr/>
          <p:nvPr/>
        </p:nvSpPr>
        <p:spPr>
          <a:xfrm>
            <a:off x="478310" y="6414929"/>
            <a:ext cx="1972790" cy="246221"/>
          </a:xfrm>
          <a:prstGeom prst="rect">
            <a:avLst/>
          </a:prstGeom>
        </p:spPr>
        <p:txBody>
          <a:bodyPr wrap="square">
            <a:spAutoFit/>
          </a:bodyPr>
          <a:lstStyle/>
          <a:p>
            <a:r>
              <a:rPr lang="en-NZ" sz="1000" dirty="0"/>
              <a:t>https://</a:t>
            </a:r>
            <a:r>
              <a:rPr lang="en-NZ" sz="1000" dirty="0" smtClean="0"/>
              <a:t>all-free-download.com</a:t>
            </a:r>
            <a:endParaRPr lang="en-NZ" sz="1000" dirty="0"/>
          </a:p>
        </p:txBody>
      </p:sp>
    </p:spTree>
    <p:extLst>
      <p:ext uri="{BB962C8B-B14F-4D97-AF65-F5344CB8AC3E}">
        <p14:creationId xmlns:p14="http://schemas.microsoft.com/office/powerpoint/2010/main" val="3755017350"/>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70672"/>
          </a:xfrm>
        </p:spPr>
        <p:txBody>
          <a:bodyPr/>
          <a:lstStyle/>
          <a:p>
            <a:r>
              <a:rPr lang="en-NZ" dirty="0" smtClean="0"/>
              <a:t>Group tasks as guided discovery</a:t>
            </a:r>
            <a:endParaRPr lang="en-NZ" dirty="0"/>
          </a:p>
        </p:txBody>
      </p:sp>
      <p:grpSp>
        <p:nvGrpSpPr>
          <p:cNvPr id="24" name="Group 23"/>
          <p:cNvGrpSpPr/>
          <p:nvPr/>
        </p:nvGrpSpPr>
        <p:grpSpPr>
          <a:xfrm>
            <a:off x="2444130" y="1435798"/>
            <a:ext cx="7626970" cy="4979499"/>
            <a:chOff x="651510" y="1482169"/>
            <a:chExt cx="6610048" cy="5038250"/>
          </a:xfrm>
        </p:grpSpPr>
        <p:grpSp>
          <p:nvGrpSpPr>
            <p:cNvPr id="17" name="Group 16"/>
            <p:cNvGrpSpPr/>
            <p:nvPr/>
          </p:nvGrpSpPr>
          <p:grpSpPr>
            <a:xfrm>
              <a:off x="651510" y="1482169"/>
              <a:ext cx="6610048" cy="5038250"/>
              <a:chOff x="651510" y="1482169"/>
              <a:chExt cx="6610048" cy="5038250"/>
            </a:xfrm>
          </p:grpSpPr>
          <p:grpSp>
            <p:nvGrpSpPr>
              <p:cNvPr id="5" name="Group 4"/>
              <p:cNvGrpSpPr/>
              <p:nvPr/>
            </p:nvGrpSpPr>
            <p:grpSpPr>
              <a:xfrm>
                <a:off x="1378676" y="2094634"/>
                <a:ext cx="4605700" cy="3908880"/>
                <a:chOff x="1275806" y="1797572"/>
                <a:chExt cx="4605700" cy="4469402"/>
              </a:xfrm>
            </p:grpSpPr>
            <p:sp>
              <p:nvSpPr>
                <p:cNvPr id="4" name="Flowchart: Merge 3"/>
                <p:cNvSpPr/>
                <p:nvPr/>
              </p:nvSpPr>
              <p:spPr>
                <a:xfrm>
                  <a:off x="1275806" y="1797572"/>
                  <a:ext cx="2884714" cy="4469402"/>
                </a:xfrm>
                <a:prstGeom prst="flowChartMerge">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6" name="Flowchart: Merge 5"/>
                <p:cNvSpPr/>
                <p:nvPr/>
              </p:nvSpPr>
              <p:spPr>
                <a:xfrm flipV="1">
                  <a:off x="2996792" y="1825625"/>
                  <a:ext cx="2884714" cy="4441349"/>
                </a:xfrm>
                <a:prstGeom prst="flowChartMerge">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sp>
            <p:nvSpPr>
              <p:cNvPr id="7" name="Rectangle 6"/>
              <p:cNvSpPr/>
              <p:nvPr/>
            </p:nvSpPr>
            <p:spPr>
              <a:xfrm>
                <a:off x="651510" y="1482169"/>
                <a:ext cx="6332220" cy="5038250"/>
              </a:xfrm>
              <a:prstGeom prst="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cxnSp>
            <p:nvCxnSpPr>
              <p:cNvPr id="10" name="Straight Connector 9"/>
              <p:cNvCxnSpPr/>
              <p:nvPr/>
            </p:nvCxnSpPr>
            <p:spPr>
              <a:xfrm>
                <a:off x="1383030" y="4011290"/>
                <a:ext cx="4549140" cy="9997"/>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430882" y="5013858"/>
                <a:ext cx="4549140" cy="9997"/>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417320" y="3060232"/>
                <a:ext cx="4549140" cy="9997"/>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 name="Trapezoid 10"/>
              <p:cNvSpPr/>
              <p:nvPr/>
            </p:nvSpPr>
            <p:spPr>
              <a:xfrm>
                <a:off x="3463290" y="4016829"/>
                <a:ext cx="2148839" cy="997030"/>
              </a:xfrm>
              <a:prstGeom prst="trapezoid">
                <a:avLst>
                  <a:gd name="adj" fmla="val 44794"/>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6" name="TextBox 15"/>
              <p:cNvSpPr txBox="1"/>
              <p:nvPr/>
            </p:nvSpPr>
            <p:spPr>
              <a:xfrm>
                <a:off x="3872532" y="4369225"/>
                <a:ext cx="1474314" cy="369332"/>
              </a:xfrm>
              <a:prstGeom prst="rect">
                <a:avLst/>
              </a:prstGeom>
              <a:noFill/>
            </p:spPr>
            <p:txBody>
              <a:bodyPr wrap="none" rtlCol="0">
                <a:spAutoFit/>
              </a:bodyPr>
              <a:lstStyle/>
              <a:p>
                <a:r>
                  <a:rPr lang="en-NZ" b="1" dirty="0" smtClean="0"/>
                  <a:t>Collaboration</a:t>
                </a:r>
                <a:endParaRPr lang="en-NZ" b="1" dirty="0"/>
              </a:p>
            </p:txBody>
          </p:sp>
          <p:sp>
            <p:nvSpPr>
              <p:cNvPr id="18" name="TextBox 17"/>
              <p:cNvSpPr txBox="1"/>
              <p:nvPr/>
            </p:nvSpPr>
            <p:spPr>
              <a:xfrm>
                <a:off x="2245649" y="3191839"/>
                <a:ext cx="1217641" cy="646331"/>
              </a:xfrm>
              <a:prstGeom prst="rect">
                <a:avLst/>
              </a:prstGeom>
              <a:noFill/>
            </p:spPr>
            <p:txBody>
              <a:bodyPr wrap="none" rtlCol="0">
                <a:spAutoFit/>
              </a:bodyPr>
              <a:lstStyle/>
              <a:p>
                <a:pPr algn="ctr"/>
                <a:r>
                  <a:rPr lang="en-NZ" b="1" dirty="0" smtClean="0">
                    <a:solidFill>
                      <a:schemeClr val="bg1">
                        <a:lumMod val="50000"/>
                      </a:schemeClr>
                    </a:solidFill>
                  </a:rPr>
                  <a:t>Guided </a:t>
                </a:r>
              </a:p>
              <a:p>
                <a:pPr algn="ctr"/>
                <a:r>
                  <a:rPr lang="en-NZ" b="1" dirty="0" smtClean="0">
                    <a:solidFill>
                      <a:schemeClr val="bg1">
                        <a:lumMod val="50000"/>
                      </a:schemeClr>
                    </a:solidFill>
                  </a:rPr>
                  <a:t>instruction</a:t>
                </a:r>
                <a:endParaRPr lang="en-NZ" b="1" dirty="0">
                  <a:solidFill>
                    <a:schemeClr val="bg1">
                      <a:lumMod val="50000"/>
                    </a:schemeClr>
                  </a:solidFill>
                </a:endParaRPr>
              </a:p>
            </p:txBody>
          </p:sp>
          <p:sp>
            <p:nvSpPr>
              <p:cNvPr id="19" name="TextBox 18"/>
              <p:cNvSpPr txBox="1"/>
              <p:nvPr/>
            </p:nvSpPr>
            <p:spPr>
              <a:xfrm>
                <a:off x="2018562" y="1592582"/>
                <a:ext cx="1724446" cy="369332"/>
              </a:xfrm>
              <a:prstGeom prst="rect">
                <a:avLst/>
              </a:prstGeom>
              <a:noFill/>
            </p:spPr>
            <p:txBody>
              <a:bodyPr wrap="none" rtlCol="0">
                <a:spAutoFit/>
              </a:bodyPr>
              <a:lstStyle/>
              <a:p>
                <a:r>
                  <a:rPr lang="en-NZ" b="1" dirty="0" smtClean="0"/>
                  <a:t>Teacher support</a:t>
                </a:r>
                <a:endParaRPr lang="en-NZ" b="1" dirty="0"/>
              </a:p>
            </p:txBody>
          </p:sp>
          <p:sp>
            <p:nvSpPr>
              <p:cNvPr id="20" name="TextBox 19"/>
              <p:cNvSpPr txBox="1"/>
              <p:nvPr/>
            </p:nvSpPr>
            <p:spPr>
              <a:xfrm>
                <a:off x="3463290" y="6049886"/>
                <a:ext cx="2275110" cy="369332"/>
              </a:xfrm>
              <a:prstGeom prst="rect">
                <a:avLst/>
              </a:prstGeom>
              <a:noFill/>
            </p:spPr>
            <p:txBody>
              <a:bodyPr wrap="none" rtlCol="0">
                <a:spAutoFit/>
              </a:bodyPr>
              <a:lstStyle/>
              <a:p>
                <a:r>
                  <a:rPr lang="en-NZ" b="1" dirty="0" smtClean="0"/>
                  <a:t>Student responsibility</a:t>
                </a:r>
                <a:endParaRPr lang="en-NZ" b="1" dirty="0"/>
              </a:p>
            </p:txBody>
          </p:sp>
          <p:sp>
            <p:nvSpPr>
              <p:cNvPr id="21" name="TextBox 20"/>
              <p:cNvSpPr txBox="1"/>
              <p:nvPr/>
            </p:nvSpPr>
            <p:spPr>
              <a:xfrm>
                <a:off x="5859364" y="4214945"/>
                <a:ext cx="1402194" cy="646331"/>
              </a:xfrm>
              <a:prstGeom prst="rect">
                <a:avLst/>
              </a:prstGeom>
              <a:noFill/>
            </p:spPr>
            <p:txBody>
              <a:bodyPr wrap="square" rtlCol="0">
                <a:spAutoFit/>
              </a:bodyPr>
              <a:lstStyle/>
              <a:p>
                <a:r>
                  <a:rPr lang="en-NZ" b="1" dirty="0" smtClean="0"/>
                  <a:t>You do together</a:t>
                </a:r>
                <a:endParaRPr lang="en-NZ" b="1" dirty="0"/>
              </a:p>
            </p:txBody>
          </p:sp>
          <p:sp>
            <p:nvSpPr>
              <p:cNvPr id="22" name="TextBox 21"/>
              <p:cNvSpPr txBox="1"/>
              <p:nvPr/>
            </p:nvSpPr>
            <p:spPr>
              <a:xfrm>
                <a:off x="5838493" y="3336794"/>
                <a:ext cx="801631" cy="369332"/>
              </a:xfrm>
              <a:prstGeom prst="rect">
                <a:avLst/>
              </a:prstGeom>
              <a:noFill/>
            </p:spPr>
            <p:txBody>
              <a:bodyPr wrap="none" rtlCol="0">
                <a:spAutoFit/>
              </a:bodyPr>
              <a:lstStyle/>
              <a:p>
                <a:pPr algn="ctr"/>
                <a:r>
                  <a:rPr lang="en-NZ" b="1" dirty="0" smtClean="0">
                    <a:solidFill>
                      <a:schemeClr val="bg1">
                        <a:lumMod val="50000"/>
                      </a:schemeClr>
                    </a:solidFill>
                  </a:rPr>
                  <a:t>We do</a:t>
                </a:r>
                <a:endParaRPr lang="en-NZ" b="1" dirty="0">
                  <a:solidFill>
                    <a:schemeClr val="bg1">
                      <a:lumMod val="50000"/>
                    </a:schemeClr>
                  </a:solidFill>
                </a:endParaRPr>
              </a:p>
            </p:txBody>
          </p:sp>
          <p:sp>
            <p:nvSpPr>
              <p:cNvPr id="23" name="TextBox 22"/>
              <p:cNvSpPr txBox="1"/>
              <p:nvPr/>
            </p:nvSpPr>
            <p:spPr>
              <a:xfrm>
                <a:off x="5850152" y="5329018"/>
                <a:ext cx="832920" cy="369332"/>
              </a:xfrm>
              <a:prstGeom prst="rect">
                <a:avLst/>
              </a:prstGeom>
              <a:noFill/>
            </p:spPr>
            <p:txBody>
              <a:bodyPr wrap="none" rtlCol="0">
                <a:spAutoFit/>
              </a:bodyPr>
              <a:lstStyle/>
              <a:p>
                <a:pPr algn="ctr"/>
                <a:r>
                  <a:rPr lang="en-NZ" b="1" dirty="0" smtClean="0">
                    <a:solidFill>
                      <a:schemeClr val="bg1">
                        <a:lumMod val="50000"/>
                      </a:schemeClr>
                    </a:solidFill>
                  </a:rPr>
                  <a:t>You do</a:t>
                </a:r>
                <a:endParaRPr lang="en-NZ" b="1" dirty="0">
                  <a:solidFill>
                    <a:schemeClr val="bg1">
                      <a:lumMod val="50000"/>
                    </a:schemeClr>
                  </a:solidFill>
                </a:endParaRPr>
              </a:p>
            </p:txBody>
          </p:sp>
        </p:grpSp>
        <p:sp>
          <p:nvSpPr>
            <p:cNvPr id="25" name="TextBox 24"/>
            <p:cNvSpPr txBox="1"/>
            <p:nvPr/>
          </p:nvSpPr>
          <p:spPr>
            <a:xfrm>
              <a:off x="851072" y="2392767"/>
              <a:ext cx="545342" cy="369332"/>
            </a:xfrm>
            <a:prstGeom prst="rect">
              <a:avLst/>
            </a:prstGeom>
            <a:noFill/>
          </p:spPr>
          <p:txBody>
            <a:bodyPr wrap="none" rtlCol="0">
              <a:spAutoFit/>
            </a:bodyPr>
            <a:lstStyle/>
            <a:p>
              <a:pPr algn="ctr"/>
              <a:r>
                <a:rPr lang="en-NZ" b="1" dirty="0" smtClean="0">
                  <a:solidFill>
                    <a:schemeClr val="bg1">
                      <a:lumMod val="50000"/>
                    </a:schemeClr>
                  </a:solidFill>
                </a:rPr>
                <a:t>I do</a:t>
              </a:r>
              <a:endParaRPr lang="en-NZ" b="1" dirty="0">
                <a:solidFill>
                  <a:schemeClr val="bg1">
                    <a:lumMod val="50000"/>
                  </a:schemeClr>
                </a:solidFill>
              </a:endParaRPr>
            </a:p>
          </p:txBody>
        </p:sp>
        <p:sp>
          <p:nvSpPr>
            <p:cNvPr id="26" name="TextBox 25"/>
            <p:cNvSpPr txBox="1"/>
            <p:nvPr/>
          </p:nvSpPr>
          <p:spPr>
            <a:xfrm>
              <a:off x="816463" y="3361968"/>
              <a:ext cx="801631" cy="369332"/>
            </a:xfrm>
            <a:prstGeom prst="rect">
              <a:avLst/>
            </a:prstGeom>
            <a:noFill/>
          </p:spPr>
          <p:txBody>
            <a:bodyPr wrap="none" rtlCol="0">
              <a:spAutoFit/>
            </a:bodyPr>
            <a:lstStyle/>
            <a:p>
              <a:pPr algn="ctr"/>
              <a:r>
                <a:rPr lang="en-NZ" b="1" dirty="0" smtClean="0">
                  <a:solidFill>
                    <a:schemeClr val="bg1">
                      <a:lumMod val="50000"/>
                    </a:schemeClr>
                  </a:solidFill>
                </a:rPr>
                <a:t>We do</a:t>
              </a:r>
              <a:endParaRPr lang="en-NZ" b="1" dirty="0">
                <a:solidFill>
                  <a:schemeClr val="bg1">
                    <a:lumMod val="50000"/>
                  </a:schemeClr>
                </a:solidFill>
              </a:endParaRPr>
            </a:p>
          </p:txBody>
        </p:sp>
        <p:sp>
          <p:nvSpPr>
            <p:cNvPr id="27" name="TextBox 26"/>
            <p:cNvSpPr txBox="1"/>
            <p:nvPr/>
          </p:nvSpPr>
          <p:spPr>
            <a:xfrm>
              <a:off x="3499034" y="5361796"/>
              <a:ext cx="2221314" cy="369332"/>
            </a:xfrm>
            <a:prstGeom prst="rect">
              <a:avLst/>
            </a:prstGeom>
            <a:noFill/>
          </p:spPr>
          <p:txBody>
            <a:bodyPr wrap="none" rtlCol="0">
              <a:spAutoFit/>
            </a:bodyPr>
            <a:lstStyle/>
            <a:p>
              <a:pPr algn="ctr"/>
              <a:r>
                <a:rPr lang="en-NZ" b="1" dirty="0" smtClean="0">
                  <a:solidFill>
                    <a:schemeClr val="bg1">
                      <a:lumMod val="50000"/>
                    </a:schemeClr>
                  </a:solidFill>
                </a:rPr>
                <a:t>Independent practice</a:t>
              </a:r>
              <a:endParaRPr lang="en-NZ" b="1" dirty="0">
                <a:solidFill>
                  <a:schemeClr val="bg1">
                    <a:lumMod val="50000"/>
                  </a:schemeClr>
                </a:solidFill>
              </a:endParaRPr>
            </a:p>
          </p:txBody>
        </p:sp>
        <p:sp>
          <p:nvSpPr>
            <p:cNvPr id="28" name="TextBox 27"/>
            <p:cNvSpPr txBox="1"/>
            <p:nvPr/>
          </p:nvSpPr>
          <p:spPr>
            <a:xfrm>
              <a:off x="2310762" y="4118160"/>
              <a:ext cx="1087414" cy="646331"/>
            </a:xfrm>
            <a:prstGeom prst="rect">
              <a:avLst/>
            </a:prstGeom>
            <a:noFill/>
          </p:spPr>
          <p:txBody>
            <a:bodyPr wrap="none" rtlCol="0">
              <a:spAutoFit/>
            </a:bodyPr>
            <a:lstStyle/>
            <a:p>
              <a:pPr algn="ctr"/>
              <a:r>
                <a:rPr lang="en-NZ" b="1" dirty="0" smtClean="0"/>
                <a:t>Guided </a:t>
              </a:r>
            </a:p>
            <a:p>
              <a:pPr algn="ctr"/>
              <a:r>
                <a:rPr lang="en-NZ" b="1" dirty="0" smtClean="0"/>
                <a:t>discovery</a:t>
              </a:r>
              <a:endParaRPr lang="en-NZ" b="1" dirty="0"/>
            </a:p>
          </p:txBody>
        </p:sp>
        <p:sp>
          <p:nvSpPr>
            <p:cNvPr id="29" name="TextBox 28"/>
            <p:cNvSpPr txBox="1"/>
            <p:nvPr/>
          </p:nvSpPr>
          <p:spPr>
            <a:xfrm>
              <a:off x="1791502" y="2317044"/>
              <a:ext cx="2185856" cy="369332"/>
            </a:xfrm>
            <a:prstGeom prst="rect">
              <a:avLst/>
            </a:prstGeom>
            <a:noFill/>
          </p:spPr>
          <p:txBody>
            <a:bodyPr wrap="none" rtlCol="0">
              <a:spAutoFit/>
            </a:bodyPr>
            <a:lstStyle/>
            <a:p>
              <a:pPr algn="ctr"/>
              <a:r>
                <a:rPr lang="en-NZ" b="1" dirty="0" smtClean="0">
                  <a:solidFill>
                    <a:schemeClr val="bg1">
                      <a:lumMod val="50000"/>
                    </a:schemeClr>
                  </a:solidFill>
                </a:rPr>
                <a:t>Modelled instruction</a:t>
              </a:r>
              <a:endParaRPr lang="en-NZ" b="1" dirty="0">
                <a:solidFill>
                  <a:schemeClr val="bg1">
                    <a:lumMod val="50000"/>
                  </a:schemeClr>
                </a:solidFill>
              </a:endParaRPr>
            </a:p>
          </p:txBody>
        </p:sp>
      </p:grpSp>
    </p:spTree>
    <p:extLst>
      <p:ext uri="{BB962C8B-B14F-4D97-AF65-F5344CB8AC3E}">
        <p14:creationId xmlns:p14="http://schemas.microsoft.com/office/powerpoint/2010/main" val="1467278471"/>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rot="20621855">
            <a:off x="8847671" y="373811"/>
            <a:ext cx="3038147" cy="2616670"/>
          </a:xfrm>
          <a:prstGeom prst="rect">
            <a:avLst/>
          </a:prstGeom>
        </p:spPr>
      </p:pic>
      <p:pic>
        <p:nvPicPr>
          <p:cNvPr id="9" name="Picture 8"/>
          <p:cNvPicPr>
            <a:picLocks noChangeAspect="1"/>
          </p:cNvPicPr>
          <p:nvPr/>
        </p:nvPicPr>
        <p:blipFill>
          <a:blip r:embed="rId4"/>
          <a:stretch>
            <a:fillRect/>
          </a:stretch>
        </p:blipFill>
        <p:spPr>
          <a:xfrm>
            <a:off x="4843463" y="4125863"/>
            <a:ext cx="2468562" cy="1977916"/>
          </a:xfrm>
          <a:prstGeom prst="rect">
            <a:avLst/>
          </a:prstGeom>
        </p:spPr>
      </p:pic>
      <p:pic>
        <p:nvPicPr>
          <p:cNvPr id="8" name="Picture 7"/>
          <p:cNvPicPr>
            <a:picLocks noChangeAspect="1"/>
          </p:cNvPicPr>
          <p:nvPr/>
        </p:nvPicPr>
        <p:blipFill>
          <a:blip r:embed="rId5"/>
          <a:stretch>
            <a:fillRect/>
          </a:stretch>
        </p:blipFill>
        <p:spPr>
          <a:xfrm rot="20091066">
            <a:off x="8573856" y="4004656"/>
            <a:ext cx="2416454" cy="2077843"/>
          </a:xfrm>
          <a:prstGeom prst="rect">
            <a:avLst/>
          </a:prstGeom>
        </p:spPr>
      </p:pic>
      <p:sp>
        <p:nvSpPr>
          <p:cNvPr id="2" name="Title 1"/>
          <p:cNvSpPr>
            <a:spLocks noGrp="1"/>
          </p:cNvSpPr>
          <p:nvPr>
            <p:ph type="title"/>
          </p:nvPr>
        </p:nvSpPr>
        <p:spPr>
          <a:xfrm>
            <a:off x="838200" y="101601"/>
            <a:ext cx="10515600" cy="1774284"/>
          </a:xfrm>
        </p:spPr>
        <p:txBody>
          <a:bodyPr/>
          <a:lstStyle/>
          <a:p>
            <a:r>
              <a:rPr lang="en-NZ" dirty="0" smtClean="0"/>
              <a:t>What </a:t>
            </a:r>
            <a:r>
              <a:rPr lang="en-NZ" smtClean="0"/>
              <a:t>is next?</a:t>
            </a:r>
            <a:endParaRPr lang="en-NZ" dirty="0"/>
          </a:p>
        </p:txBody>
      </p:sp>
      <p:sp>
        <p:nvSpPr>
          <p:cNvPr id="3" name="Content Placeholder 2"/>
          <p:cNvSpPr>
            <a:spLocks noGrp="1"/>
          </p:cNvSpPr>
          <p:nvPr>
            <p:ph idx="1"/>
          </p:nvPr>
        </p:nvSpPr>
        <p:spPr>
          <a:xfrm>
            <a:off x="736599" y="1875885"/>
            <a:ext cx="10479091" cy="4227894"/>
          </a:xfrm>
        </p:spPr>
        <p:txBody>
          <a:bodyPr>
            <a:normAutofit/>
          </a:bodyPr>
          <a:lstStyle/>
          <a:p>
            <a:pPr lvl="1"/>
            <a:r>
              <a:rPr lang="en-NZ" sz="3600" dirty="0" smtClean="0"/>
              <a:t>narratives</a:t>
            </a:r>
          </a:p>
          <a:p>
            <a:pPr lvl="1"/>
            <a:r>
              <a:rPr lang="en-NZ" sz="3600" dirty="0" smtClean="0"/>
              <a:t>performance measures</a:t>
            </a:r>
          </a:p>
          <a:p>
            <a:pPr lvl="1"/>
            <a:r>
              <a:rPr lang="en-NZ" sz="3600" dirty="0" smtClean="0"/>
              <a:t>students</a:t>
            </a:r>
            <a:r>
              <a:rPr lang="en-NZ" sz="3600" dirty="0"/>
              <a:t>’ attitudes </a:t>
            </a:r>
            <a:r>
              <a:rPr lang="en-NZ" sz="3600" dirty="0" smtClean="0"/>
              <a:t>prior </a:t>
            </a:r>
            <a:r>
              <a:rPr lang="en-NZ" sz="3600" dirty="0"/>
              <a:t>to the </a:t>
            </a:r>
            <a:r>
              <a:rPr lang="en-NZ" sz="3600" dirty="0" smtClean="0"/>
              <a:t>implementation</a:t>
            </a:r>
            <a:endParaRPr lang="en-NZ" sz="3600" dirty="0"/>
          </a:p>
        </p:txBody>
      </p:sp>
      <p:pic>
        <p:nvPicPr>
          <p:cNvPr id="7" name="Picture 6"/>
          <p:cNvPicPr>
            <a:picLocks noChangeAspect="1"/>
          </p:cNvPicPr>
          <p:nvPr/>
        </p:nvPicPr>
        <p:blipFill>
          <a:blip r:embed="rId6"/>
          <a:stretch>
            <a:fillRect/>
          </a:stretch>
        </p:blipFill>
        <p:spPr>
          <a:xfrm>
            <a:off x="1023006" y="4250266"/>
            <a:ext cx="3543301" cy="2493434"/>
          </a:xfrm>
          <a:prstGeom prst="rect">
            <a:avLst/>
          </a:prstGeom>
        </p:spPr>
      </p:pic>
      <p:sp>
        <p:nvSpPr>
          <p:cNvPr id="10" name="Rectangle 9"/>
          <p:cNvSpPr/>
          <p:nvPr/>
        </p:nvSpPr>
        <p:spPr>
          <a:xfrm>
            <a:off x="8541488" y="6384608"/>
            <a:ext cx="2515432" cy="246221"/>
          </a:xfrm>
          <a:prstGeom prst="rect">
            <a:avLst/>
          </a:prstGeom>
        </p:spPr>
        <p:txBody>
          <a:bodyPr wrap="none">
            <a:spAutoFit/>
          </a:bodyPr>
          <a:lstStyle/>
          <a:p>
            <a:r>
              <a:rPr lang="en-NZ" sz="1000" dirty="0"/>
              <a:t>Image source: https://</a:t>
            </a:r>
            <a:r>
              <a:rPr lang="en-NZ" sz="1000" dirty="0" smtClean="0"/>
              <a:t>www.vectorstock.com</a:t>
            </a:r>
            <a:endParaRPr lang="en-NZ" sz="1000" dirty="0"/>
          </a:p>
        </p:txBody>
      </p:sp>
    </p:spTree>
    <p:extLst>
      <p:ext uri="{BB962C8B-B14F-4D97-AF65-F5344CB8AC3E}">
        <p14:creationId xmlns:p14="http://schemas.microsoft.com/office/powerpoint/2010/main" val="1568255373"/>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52800" y="644525"/>
            <a:ext cx="5816600" cy="1387475"/>
          </a:xfrm>
        </p:spPr>
        <p:txBody>
          <a:bodyPr/>
          <a:lstStyle/>
          <a:p>
            <a:r>
              <a:rPr lang="en-NZ" dirty="0" smtClean="0"/>
              <a:t>Why work in group?</a:t>
            </a:r>
            <a:endParaRPr lang="en-NZ" dirty="0"/>
          </a:p>
        </p:txBody>
      </p:sp>
      <p:pic>
        <p:nvPicPr>
          <p:cNvPr id="5" name="Picture 2" descr="Image result for students working in grou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1615" y="2097949"/>
            <a:ext cx="5382370" cy="4013064"/>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6261100" y="2031999"/>
            <a:ext cx="5359400" cy="4144963"/>
          </a:xfrm>
        </p:spPr>
        <p:txBody>
          <a:bodyPr>
            <a:normAutofit/>
          </a:bodyPr>
          <a:lstStyle/>
          <a:p>
            <a:r>
              <a:rPr lang="en-NZ" sz="3600" dirty="0" smtClean="0"/>
              <a:t>construct meaning through communications</a:t>
            </a:r>
          </a:p>
          <a:p>
            <a:r>
              <a:rPr lang="en-NZ" sz="3600" dirty="0" smtClean="0"/>
              <a:t>strengthen subject knowledge</a:t>
            </a:r>
          </a:p>
          <a:p>
            <a:r>
              <a:rPr lang="en-NZ" sz="3600" dirty="0" smtClean="0"/>
              <a:t>develop professional skills</a:t>
            </a:r>
            <a:endParaRPr lang="en-NZ" sz="3600" dirty="0"/>
          </a:p>
        </p:txBody>
      </p:sp>
      <p:sp>
        <p:nvSpPr>
          <p:cNvPr id="6" name="Rectangle 5"/>
          <p:cNvSpPr/>
          <p:nvPr/>
        </p:nvSpPr>
        <p:spPr>
          <a:xfrm>
            <a:off x="712415" y="6342726"/>
            <a:ext cx="4463081" cy="261610"/>
          </a:xfrm>
          <a:prstGeom prst="rect">
            <a:avLst/>
          </a:prstGeom>
        </p:spPr>
        <p:txBody>
          <a:bodyPr wrap="none">
            <a:spAutoFit/>
          </a:bodyPr>
          <a:lstStyle/>
          <a:p>
            <a:r>
              <a:rPr lang="en-NZ" sz="1100" dirty="0" smtClean="0"/>
              <a:t>Image source: https://openclipart.org/detail/227550/students-group-work</a:t>
            </a:r>
            <a:endParaRPr lang="en-NZ" sz="1100" dirty="0"/>
          </a:p>
        </p:txBody>
      </p:sp>
    </p:spTree>
    <p:extLst>
      <p:ext uri="{BB962C8B-B14F-4D97-AF65-F5344CB8AC3E}">
        <p14:creationId xmlns:p14="http://schemas.microsoft.com/office/powerpoint/2010/main" val="538679975"/>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92300" y="365125"/>
            <a:ext cx="9461500" cy="1325563"/>
          </a:xfrm>
        </p:spPr>
        <p:txBody>
          <a:bodyPr/>
          <a:lstStyle/>
          <a:p>
            <a:r>
              <a:rPr lang="en-NZ" dirty="0" smtClean="0"/>
              <a:t>Low-Threshold-High-Ceiling tasks</a:t>
            </a:r>
            <a:endParaRPr lang="en-NZ" dirty="0"/>
          </a:p>
        </p:txBody>
      </p:sp>
      <p:sp>
        <p:nvSpPr>
          <p:cNvPr id="3" name="Content Placeholder 2"/>
          <p:cNvSpPr>
            <a:spLocks noGrp="1"/>
          </p:cNvSpPr>
          <p:nvPr>
            <p:ph idx="1"/>
          </p:nvPr>
        </p:nvSpPr>
        <p:spPr>
          <a:xfrm>
            <a:off x="2592622" y="6006345"/>
            <a:ext cx="7632700" cy="546323"/>
          </a:xfrm>
        </p:spPr>
        <p:txBody>
          <a:bodyPr>
            <a:normAutofit fontScale="92500" lnSpcReduction="10000"/>
          </a:bodyPr>
          <a:lstStyle/>
          <a:p>
            <a:pPr marL="0" indent="0">
              <a:buNone/>
            </a:pPr>
            <a:r>
              <a:rPr lang="en-NZ" sz="4000" dirty="0" smtClean="0"/>
              <a:t>Relatively </a:t>
            </a:r>
            <a:r>
              <a:rPr lang="en-NZ" sz="4000" b="1" dirty="0"/>
              <a:t>simple</a:t>
            </a:r>
            <a:r>
              <a:rPr lang="en-NZ" sz="4000" dirty="0"/>
              <a:t>, </a:t>
            </a:r>
            <a:r>
              <a:rPr lang="en-NZ" sz="4000" dirty="0" smtClean="0"/>
              <a:t>yet </a:t>
            </a:r>
            <a:r>
              <a:rPr lang="en-NZ" sz="4000" b="1" dirty="0" smtClean="0"/>
              <a:t>challenging</a:t>
            </a:r>
            <a:endParaRPr lang="en-NZ" sz="4000" dirty="0" smtClean="0"/>
          </a:p>
        </p:txBody>
      </p:sp>
      <p:grpSp>
        <p:nvGrpSpPr>
          <p:cNvPr id="12" name="Group 11"/>
          <p:cNvGrpSpPr/>
          <p:nvPr/>
        </p:nvGrpSpPr>
        <p:grpSpPr>
          <a:xfrm>
            <a:off x="3757529" y="1587500"/>
            <a:ext cx="4230772" cy="4039007"/>
            <a:chOff x="515151" y="1850248"/>
            <a:chExt cx="4184791" cy="4268469"/>
          </a:xfrm>
        </p:grpSpPr>
        <p:pic>
          <p:nvPicPr>
            <p:cNvPr id="6" name="Picture 2"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151" y="1850248"/>
              <a:ext cx="4184791" cy="4184792"/>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1403759" y="2944128"/>
              <a:ext cx="625492" cy="1323439"/>
            </a:xfrm>
            <a:prstGeom prst="rect">
              <a:avLst/>
            </a:prstGeom>
            <a:noFill/>
          </p:spPr>
          <p:txBody>
            <a:bodyPr wrap="none" lIns="91440" tIns="45720" rIns="91440" bIns="45720">
              <a:spAutoFit/>
            </a:bodyPr>
            <a:lstStyle/>
            <a:p>
              <a:pPr algn="ctr"/>
              <a:r>
                <a:rPr lang="en-US" sz="8000"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L</a:t>
              </a:r>
              <a:endParaRPr lang="en-US" sz="80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9" name="Rectangle 8"/>
            <p:cNvSpPr/>
            <p:nvPr/>
          </p:nvSpPr>
          <p:spPr>
            <a:xfrm>
              <a:off x="3172485" y="2944127"/>
              <a:ext cx="699230" cy="1323439"/>
            </a:xfrm>
            <a:prstGeom prst="rect">
              <a:avLst/>
            </a:prstGeom>
            <a:noFill/>
          </p:spPr>
          <p:txBody>
            <a:bodyPr wrap="none" lIns="91440" tIns="45720" rIns="91440" bIns="45720">
              <a:spAutoFit/>
            </a:bodyPr>
            <a:lstStyle/>
            <a:p>
              <a:pPr algn="ctr"/>
              <a:r>
                <a:rPr lang="en-US" sz="8000"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T</a:t>
              </a:r>
              <a:endParaRPr lang="en-US" sz="80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10" name="Rectangle 9"/>
            <p:cNvSpPr/>
            <p:nvPr/>
          </p:nvSpPr>
          <p:spPr>
            <a:xfrm>
              <a:off x="1297159" y="4795278"/>
              <a:ext cx="838692" cy="1323439"/>
            </a:xfrm>
            <a:prstGeom prst="rect">
              <a:avLst/>
            </a:prstGeom>
            <a:noFill/>
          </p:spPr>
          <p:txBody>
            <a:bodyPr wrap="none" lIns="91440" tIns="45720" rIns="91440" bIns="45720">
              <a:spAutoFit/>
            </a:bodyPr>
            <a:lstStyle/>
            <a:p>
              <a:pPr algn="ctr"/>
              <a:r>
                <a:rPr lang="en-US" sz="8000"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H</a:t>
              </a:r>
              <a:endParaRPr lang="en-US" sz="80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11" name="Rectangle 10"/>
            <p:cNvSpPr/>
            <p:nvPr/>
          </p:nvSpPr>
          <p:spPr>
            <a:xfrm>
              <a:off x="3137778" y="4789227"/>
              <a:ext cx="734496" cy="1323439"/>
            </a:xfrm>
            <a:prstGeom prst="rect">
              <a:avLst/>
            </a:prstGeom>
            <a:noFill/>
          </p:spPr>
          <p:txBody>
            <a:bodyPr wrap="none" lIns="91440" tIns="45720" rIns="91440" bIns="45720">
              <a:spAutoFit/>
            </a:bodyPr>
            <a:lstStyle/>
            <a:p>
              <a:pPr algn="ctr"/>
              <a:r>
                <a:rPr lang="en-US" sz="8000"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C</a:t>
              </a:r>
              <a:endParaRPr lang="en-US" sz="80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grpSp>
      <p:sp>
        <p:nvSpPr>
          <p:cNvPr id="13" name="Rectangle 12"/>
          <p:cNvSpPr/>
          <p:nvPr/>
        </p:nvSpPr>
        <p:spPr>
          <a:xfrm>
            <a:off x="3711168" y="5535593"/>
            <a:ext cx="4277133" cy="246221"/>
          </a:xfrm>
          <a:prstGeom prst="rect">
            <a:avLst/>
          </a:prstGeom>
        </p:spPr>
        <p:txBody>
          <a:bodyPr wrap="none">
            <a:spAutoFit/>
          </a:bodyPr>
          <a:lstStyle/>
          <a:p>
            <a:r>
              <a:rPr lang="en-NZ" sz="1000" dirty="0" smtClean="0"/>
              <a:t>Image modified from https://www.freepik.com/free-photos-vectors/swimming</a:t>
            </a:r>
            <a:endParaRPr lang="en-NZ" sz="1000" dirty="0"/>
          </a:p>
        </p:txBody>
      </p:sp>
    </p:spTree>
    <p:extLst>
      <p:ext uri="{BB962C8B-B14F-4D97-AF65-F5344CB8AC3E}">
        <p14:creationId xmlns:p14="http://schemas.microsoft.com/office/powerpoint/2010/main" val="3250787549"/>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756400" y="762000"/>
            <a:ext cx="5461000" cy="5170923"/>
            <a:chOff x="7541342" y="1282265"/>
            <a:chExt cx="4650658" cy="4650658"/>
          </a:xfrm>
        </p:grpSpPr>
        <p:pic>
          <p:nvPicPr>
            <p:cNvPr id="6" name="Picture 2" descr="Kids swimming at the pool Free Vect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1342" y="1282265"/>
              <a:ext cx="4650658" cy="465065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8715965" y="1882478"/>
              <a:ext cx="683233" cy="1415159"/>
            </a:xfrm>
            <a:prstGeom prst="rect">
              <a:avLst/>
            </a:prstGeom>
            <a:noFill/>
          </p:spPr>
          <p:txBody>
            <a:bodyPr wrap="none" lIns="91440" tIns="45720" rIns="91440" bIns="45720">
              <a:spAutoFit/>
            </a:bodyPr>
            <a:lstStyle/>
            <a:p>
              <a:pPr algn="ctr"/>
              <a:r>
                <a:rPr lang="en-US" sz="8000"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L</a:t>
              </a:r>
              <a:endParaRPr lang="en-US" sz="80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8" name="Rectangle 7"/>
            <p:cNvSpPr/>
            <p:nvPr/>
          </p:nvSpPr>
          <p:spPr>
            <a:xfrm>
              <a:off x="10305066" y="1895177"/>
              <a:ext cx="763777" cy="1415159"/>
            </a:xfrm>
            <a:prstGeom prst="rect">
              <a:avLst/>
            </a:prstGeom>
            <a:noFill/>
          </p:spPr>
          <p:txBody>
            <a:bodyPr wrap="none" lIns="91440" tIns="45720" rIns="91440" bIns="45720">
              <a:spAutoFit/>
            </a:bodyPr>
            <a:lstStyle/>
            <a:p>
              <a:pPr algn="ctr"/>
              <a:r>
                <a:rPr lang="en-US" sz="8000"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T</a:t>
              </a:r>
              <a:endParaRPr lang="en-US" sz="80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9" name="Rectangle 8"/>
            <p:cNvSpPr/>
            <p:nvPr/>
          </p:nvSpPr>
          <p:spPr>
            <a:xfrm>
              <a:off x="8599525" y="3861920"/>
              <a:ext cx="916113" cy="1415159"/>
            </a:xfrm>
            <a:prstGeom prst="rect">
              <a:avLst/>
            </a:prstGeom>
            <a:noFill/>
          </p:spPr>
          <p:txBody>
            <a:bodyPr wrap="none" lIns="91440" tIns="45720" rIns="91440" bIns="45720">
              <a:spAutoFit/>
            </a:bodyPr>
            <a:lstStyle/>
            <a:p>
              <a:pPr algn="ctr"/>
              <a:r>
                <a:rPr lang="en-US" sz="8000"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H</a:t>
              </a:r>
              <a:endParaRPr lang="en-US" sz="80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sp>
          <p:nvSpPr>
            <p:cNvPr id="10" name="Rectangle 9"/>
            <p:cNvSpPr/>
            <p:nvPr/>
          </p:nvSpPr>
          <p:spPr>
            <a:xfrm>
              <a:off x="10267155" y="3868150"/>
              <a:ext cx="802299" cy="1415159"/>
            </a:xfrm>
            <a:prstGeom prst="rect">
              <a:avLst/>
            </a:prstGeom>
            <a:noFill/>
          </p:spPr>
          <p:txBody>
            <a:bodyPr wrap="none" lIns="91440" tIns="45720" rIns="91440" bIns="45720">
              <a:spAutoFit/>
            </a:bodyPr>
            <a:lstStyle/>
            <a:p>
              <a:pPr algn="ctr"/>
              <a:r>
                <a:rPr lang="en-US" sz="8000" b="1" cap="none" spc="50" dirty="0" smtClean="0">
                  <a:ln w="9525" cmpd="sng">
                    <a:solidFill>
                      <a:schemeClr val="accent1"/>
                    </a:solidFill>
                    <a:prstDash val="solid"/>
                  </a:ln>
                  <a:solidFill>
                    <a:srgbClr val="70AD47">
                      <a:tint val="1000"/>
                    </a:srgbClr>
                  </a:solidFill>
                  <a:effectLst>
                    <a:glow rad="38100">
                      <a:schemeClr val="accent1">
                        <a:alpha val="40000"/>
                      </a:schemeClr>
                    </a:glow>
                  </a:effectLst>
                </a:rPr>
                <a:t>C</a:t>
              </a:r>
              <a:endParaRPr lang="en-US" sz="8000" b="1" cap="none"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grpSp>
      <p:sp>
        <p:nvSpPr>
          <p:cNvPr id="2" name="Title 1"/>
          <p:cNvSpPr>
            <a:spLocks noGrp="1"/>
          </p:cNvSpPr>
          <p:nvPr>
            <p:ph type="title"/>
          </p:nvPr>
        </p:nvSpPr>
        <p:spPr/>
        <p:txBody>
          <a:bodyPr/>
          <a:lstStyle/>
          <a:p>
            <a:r>
              <a:rPr lang="en-NZ" dirty="0" smtClean="0"/>
              <a:t>Why LTHC tasks?</a:t>
            </a:r>
            <a:endParaRPr lang="en-NZ" dirty="0"/>
          </a:p>
        </p:txBody>
      </p:sp>
      <p:sp>
        <p:nvSpPr>
          <p:cNvPr id="3" name="Content Placeholder 2"/>
          <p:cNvSpPr>
            <a:spLocks noGrp="1"/>
          </p:cNvSpPr>
          <p:nvPr>
            <p:ph idx="1"/>
          </p:nvPr>
        </p:nvSpPr>
        <p:spPr>
          <a:xfrm>
            <a:off x="983033" y="1851460"/>
            <a:ext cx="5833800" cy="4081463"/>
          </a:xfrm>
        </p:spPr>
        <p:txBody>
          <a:bodyPr>
            <a:normAutofit/>
          </a:bodyPr>
          <a:lstStyle/>
          <a:p>
            <a:r>
              <a:rPr lang="en-NZ" sz="3600" dirty="0" smtClean="0"/>
              <a:t>meet </a:t>
            </a:r>
            <a:r>
              <a:rPr lang="en-NZ" sz="3600" dirty="0"/>
              <a:t>the </a:t>
            </a:r>
            <a:r>
              <a:rPr lang="en-NZ" sz="3600" dirty="0" smtClean="0"/>
              <a:t>needs of a wide range of learners </a:t>
            </a:r>
          </a:p>
          <a:p>
            <a:r>
              <a:rPr lang="en-US" sz="3600" dirty="0" smtClean="0"/>
              <a:t>capacity to think, reason, and problem solve</a:t>
            </a:r>
          </a:p>
          <a:p>
            <a:r>
              <a:rPr lang="en-US" sz="3600" dirty="0" smtClean="0"/>
              <a:t>positive </a:t>
            </a:r>
            <a:r>
              <a:rPr lang="en-US" sz="3600" dirty="0"/>
              <a:t>classroom </a:t>
            </a:r>
            <a:r>
              <a:rPr lang="en-US" sz="3600" dirty="0" smtClean="0"/>
              <a:t>culture</a:t>
            </a:r>
          </a:p>
          <a:p>
            <a:r>
              <a:rPr lang="en-NZ" sz="3600" dirty="0"/>
              <a:t>motivate </a:t>
            </a:r>
            <a:r>
              <a:rPr lang="en-NZ" sz="3600" dirty="0" smtClean="0"/>
              <a:t>and challenge learners</a:t>
            </a:r>
            <a:endParaRPr lang="en-US" sz="3600" dirty="0"/>
          </a:p>
          <a:p>
            <a:endParaRPr lang="en-NZ" sz="3600" dirty="0"/>
          </a:p>
          <a:p>
            <a:endParaRPr lang="en-NZ" sz="3600" dirty="0" smtClean="0"/>
          </a:p>
          <a:p>
            <a:endParaRPr lang="en-NZ" sz="3600" dirty="0"/>
          </a:p>
        </p:txBody>
      </p:sp>
    </p:spTree>
    <p:extLst>
      <p:ext uri="{BB962C8B-B14F-4D97-AF65-F5344CB8AC3E}">
        <p14:creationId xmlns:p14="http://schemas.microsoft.com/office/powerpoint/2010/main" val="3848744852"/>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54300" y="365125"/>
            <a:ext cx="8699500" cy="1325563"/>
          </a:xfrm>
        </p:spPr>
        <p:txBody>
          <a:bodyPr/>
          <a:lstStyle/>
          <a:p>
            <a:r>
              <a:rPr lang="en-NZ" b="1" dirty="0" smtClean="0"/>
              <a:t>How? “Enabling prompts”</a:t>
            </a:r>
            <a:endParaRPr lang="en-NZ" b="1" dirty="0"/>
          </a:p>
        </p:txBody>
      </p:sp>
      <p:pic>
        <p:nvPicPr>
          <p:cNvPr id="2058" name="Picture 10"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2785" y="1358900"/>
            <a:ext cx="9908772" cy="4994023"/>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7429500" y="6473133"/>
            <a:ext cx="2540000" cy="246221"/>
          </a:xfrm>
          <a:prstGeom prst="rect">
            <a:avLst/>
          </a:prstGeom>
        </p:spPr>
        <p:txBody>
          <a:bodyPr wrap="square">
            <a:spAutoFit/>
          </a:bodyPr>
          <a:lstStyle/>
          <a:p>
            <a:r>
              <a:rPr lang="en-NZ" sz="1000" dirty="0" smtClean="0"/>
              <a:t>Image source: https</a:t>
            </a:r>
            <a:r>
              <a:rPr lang="en-NZ" sz="1000" dirty="0"/>
              <a:t>://</a:t>
            </a:r>
            <a:r>
              <a:rPr lang="en-NZ" sz="1000" dirty="0" smtClean="0"/>
              <a:t>www.kisspng.com</a:t>
            </a:r>
            <a:endParaRPr lang="en-NZ" sz="1000" dirty="0"/>
          </a:p>
        </p:txBody>
      </p:sp>
    </p:spTree>
    <p:extLst>
      <p:ext uri="{BB962C8B-B14F-4D97-AF65-F5344CB8AC3E}">
        <p14:creationId xmlns:p14="http://schemas.microsoft.com/office/powerpoint/2010/main" val="1154974408"/>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958483" y="577773"/>
            <a:ext cx="3314543" cy="5588154"/>
          </a:xfrm>
          <a:prstGeom prst="rect">
            <a:avLst/>
          </a:prstGeom>
        </p:spPr>
      </p:pic>
      <p:sp>
        <p:nvSpPr>
          <p:cNvPr id="2" name="Title 1"/>
          <p:cNvSpPr>
            <a:spLocks noGrp="1"/>
          </p:cNvSpPr>
          <p:nvPr>
            <p:ph type="title"/>
          </p:nvPr>
        </p:nvSpPr>
        <p:spPr>
          <a:xfrm>
            <a:off x="5352526" y="876300"/>
            <a:ext cx="5150374" cy="4991100"/>
          </a:xfrm>
        </p:spPr>
        <p:txBody>
          <a:bodyPr>
            <a:normAutofit/>
          </a:bodyPr>
          <a:lstStyle/>
          <a:p>
            <a:pPr algn="ctr"/>
            <a:r>
              <a:rPr lang="en-NZ" b="1" dirty="0" smtClean="0"/>
              <a:t>How? </a:t>
            </a:r>
            <a:br>
              <a:rPr lang="en-NZ" b="1" dirty="0" smtClean="0"/>
            </a:br>
            <a:r>
              <a:rPr lang="en-NZ" b="1" dirty="0" smtClean="0"/>
              <a:t/>
            </a:r>
            <a:br>
              <a:rPr lang="en-NZ" b="1" dirty="0" smtClean="0"/>
            </a:br>
            <a:r>
              <a:rPr lang="en-NZ" b="1" dirty="0" smtClean="0"/>
              <a:t>“Extending prompts”</a:t>
            </a:r>
            <a:endParaRPr lang="en-NZ" b="1" dirty="0"/>
          </a:p>
        </p:txBody>
      </p:sp>
      <p:sp>
        <p:nvSpPr>
          <p:cNvPr id="4" name="Rectangle 3"/>
          <p:cNvSpPr/>
          <p:nvPr/>
        </p:nvSpPr>
        <p:spPr>
          <a:xfrm>
            <a:off x="1046937" y="6165927"/>
            <a:ext cx="2515432" cy="246221"/>
          </a:xfrm>
          <a:prstGeom prst="rect">
            <a:avLst/>
          </a:prstGeom>
        </p:spPr>
        <p:txBody>
          <a:bodyPr wrap="none">
            <a:spAutoFit/>
          </a:bodyPr>
          <a:lstStyle/>
          <a:p>
            <a:r>
              <a:rPr lang="en-NZ" sz="1000" dirty="0"/>
              <a:t>Image source: https://</a:t>
            </a:r>
            <a:r>
              <a:rPr lang="en-NZ" sz="1000" dirty="0" smtClean="0"/>
              <a:t>www.vectorstock.com</a:t>
            </a:r>
            <a:endParaRPr lang="en-NZ" sz="1000" dirty="0"/>
          </a:p>
        </p:txBody>
      </p:sp>
    </p:spTree>
    <p:extLst>
      <p:ext uri="{BB962C8B-B14F-4D97-AF65-F5344CB8AC3E}">
        <p14:creationId xmlns:p14="http://schemas.microsoft.com/office/powerpoint/2010/main" val="749083937"/>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6630389" y="812800"/>
            <a:ext cx="5327126" cy="5891311"/>
          </a:xfrm>
          <a:prstGeom prst="rect">
            <a:avLst/>
          </a:prstGeom>
        </p:spPr>
      </p:pic>
      <p:sp>
        <p:nvSpPr>
          <p:cNvPr id="2" name="Title 1"/>
          <p:cNvSpPr>
            <a:spLocks noGrp="1"/>
          </p:cNvSpPr>
          <p:nvPr>
            <p:ph type="title"/>
          </p:nvPr>
        </p:nvSpPr>
        <p:spPr/>
        <p:txBody>
          <a:bodyPr/>
          <a:lstStyle/>
          <a:p>
            <a:r>
              <a:rPr lang="en-NZ" dirty="0" smtClean="0"/>
              <a:t>Implementing LTHC tasks in classroom</a:t>
            </a:r>
            <a:endParaRPr lang="en-NZ" dirty="0"/>
          </a:p>
        </p:txBody>
      </p:sp>
      <p:sp>
        <p:nvSpPr>
          <p:cNvPr id="3" name="Content Placeholder 2"/>
          <p:cNvSpPr>
            <a:spLocks noGrp="1"/>
          </p:cNvSpPr>
          <p:nvPr>
            <p:ph idx="1"/>
          </p:nvPr>
        </p:nvSpPr>
        <p:spPr>
          <a:xfrm>
            <a:off x="1600201" y="2411462"/>
            <a:ext cx="4711700" cy="3571875"/>
          </a:xfrm>
        </p:spPr>
        <p:txBody>
          <a:bodyPr>
            <a:normAutofit/>
          </a:bodyPr>
          <a:lstStyle/>
          <a:p>
            <a:r>
              <a:rPr lang="en-NZ" sz="4000" dirty="0" smtClean="0"/>
              <a:t>word problems</a:t>
            </a:r>
          </a:p>
          <a:p>
            <a:r>
              <a:rPr lang="en-NZ" sz="4000" dirty="0" smtClean="0"/>
              <a:t>small </a:t>
            </a:r>
            <a:r>
              <a:rPr lang="en-NZ" sz="4000" dirty="0"/>
              <a:t>groups </a:t>
            </a:r>
            <a:endParaRPr lang="en-NZ" sz="4000" dirty="0" smtClean="0"/>
          </a:p>
          <a:p>
            <a:r>
              <a:rPr lang="en-NZ" sz="4000" dirty="0" smtClean="0"/>
              <a:t>a </a:t>
            </a:r>
            <a:r>
              <a:rPr lang="en-NZ" sz="4000" dirty="0"/>
              <a:t>summary activity </a:t>
            </a:r>
          </a:p>
        </p:txBody>
      </p:sp>
      <p:sp>
        <p:nvSpPr>
          <p:cNvPr id="5" name="Rectangle 4"/>
          <p:cNvSpPr/>
          <p:nvPr/>
        </p:nvSpPr>
        <p:spPr>
          <a:xfrm>
            <a:off x="9061083" y="6457890"/>
            <a:ext cx="2515432" cy="246221"/>
          </a:xfrm>
          <a:prstGeom prst="rect">
            <a:avLst/>
          </a:prstGeom>
        </p:spPr>
        <p:txBody>
          <a:bodyPr wrap="none">
            <a:spAutoFit/>
          </a:bodyPr>
          <a:lstStyle/>
          <a:p>
            <a:r>
              <a:rPr lang="en-NZ" sz="1000" dirty="0"/>
              <a:t>Image source: https://</a:t>
            </a:r>
            <a:r>
              <a:rPr lang="en-NZ" sz="1000" dirty="0" smtClean="0"/>
              <a:t>www.vectorstock.com</a:t>
            </a:r>
            <a:endParaRPr lang="en-NZ" sz="1000" dirty="0"/>
          </a:p>
        </p:txBody>
      </p:sp>
    </p:spTree>
    <p:extLst>
      <p:ext uri="{BB962C8B-B14F-4D97-AF65-F5344CB8AC3E}">
        <p14:creationId xmlns:p14="http://schemas.microsoft.com/office/powerpoint/2010/main" val="145149055"/>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0" y="0"/>
            <a:ext cx="12192000" cy="6858000"/>
          </a:xfrm>
          <a:prstGeom prst="rect">
            <a:avLst/>
          </a:prstGeom>
        </p:spPr>
      </p:pic>
      <p:sp>
        <p:nvSpPr>
          <p:cNvPr id="2" name="Title 1"/>
          <p:cNvSpPr>
            <a:spLocks noGrp="1"/>
          </p:cNvSpPr>
          <p:nvPr>
            <p:ph type="title"/>
          </p:nvPr>
        </p:nvSpPr>
        <p:spPr>
          <a:xfrm>
            <a:off x="838200" y="0"/>
            <a:ext cx="10515600" cy="1273630"/>
          </a:xfrm>
        </p:spPr>
        <p:txBody>
          <a:bodyPr/>
          <a:lstStyle/>
          <a:p>
            <a:r>
              <a:rPr lang="en-NZ" dirty="0" smtClean="0"/>
              <a:t>Example of a LTHC task</a:t>
            </a:r>
            <a:endParaRPr lang="en-NZ" dirty="0"/>
          </a:p>
        </p:txBody>
      </p:sp>
      <p:sp>
        <p:nvSpPr>
          <p:cNvPr id="3" name="Content Placeholder 2"/>
          <p:cNvSpPr>
            <a:spLocks noGrp="1"/>
          </p:cNvSpPr>
          <p:nvPr>
            <p:ph idx="1"/>
          </p:nvPr>
        </p:nvSpPr>
        <p:spPr>
          <a:xfrm>
            <a:off x="8312755" y="1385888"/>
            <a:ext cx="3653064" cy="3465512"/>
          </a:xfrm>
        </p:spPr>
        <p:txBody>
          <a:bodyPr>
            <a:normAutofit/>
          </a:bodyPr>
          <a:lstStyle/>
          <a:p>
            <a:r>
              <a:rPr lang="en-NZ" dirty="0"/>
              <a:t>An example of one of the tasks which required algebra to model </a:t>
            </a:r>
            <a:r>
              <a:rPr lang="en-NZ" dirty="0" smtClean="0"/>
              <a:t>inequalities</a:t>
            </a:r>
            <a:endParaRPr lang="en-NZ" dirty="0"/>
          </a:p>
        </p:txBody>
      </p:sp>
      <p:sp>
        <p:nvSpPr>
          <p:cNvPr id="6" name="Content Placeholder 2"/>
          <p:cNvSpPr txBox="1">
            <a:spLocks/>
          </p:cNvSpPr>
          <p:nvPr/>
        </p:nvSpPr>
        <p:spPr>
          <a:xfrm>
            <a:off x="4011386" y="1385888"/>
            <a:ext cx="3943047" cy="500402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NZ" sz="1400" dirty="0" smtClean="0"/>
              <a:t>“</a:t>
            </a:r>
            <a:r>
              <a:rPr lang="en-NZ" sz="1400" i="1" dirty="0" smtClean="0"/>
              <a:t>Pete's Pastries sells doughnuts and cronuts. Tell Pete the best number of doughnuts and cronuts to make, to maximize his profit. Unfortunately Pete can't make, store, or afford an unlimited number of these yummy pastries, he has a number of constraints:</a:t>
            </a:r>
            <a:endParaRPr lang="en-NZ" sz="1400" dirty="0" smtClean="0"/>
          </a:p>
          <a:p>
            <a:pPr marL="457200" lvl="1" indent="0" algn="just">
              <a:lnSpc>
                <a:spcPct val="100000"/>
              </a:lnSpc>
              <a:spcBef>
                <a:spcPts val="600"/>
              </a:spcBef>
              <a:buNone/>
            </a:pPr>
            <a:r>
              <a:rPr lang="en-NZ" sz="1200" i="1" dirty="0" smtClean="0"/>
              <a:t>1. Only enough storage space to keep 140 pastries total.</a:t>
            </a:r>
            <a:endParaRPr lang="en-NZ" sz="1200" dirty="0" smtClean="0"/>
          </a:p>
          <a:p>
            <a:pPr marL="457200" lvl="1" indent="0" algn="just">
              <a:lnSpc>
                <a:spcPct val="100000"/>
              </a:lnSpc>
              <a:spcBef>
                <a:spcPts val="600"/>
              </a:spcBef>
              <a:buNone/>
            </a:pPr>
            <a:r>
              <a:rPr lang="en-NZ" sz="1200" i="1" dirty="0" smtClean="0"/>
              <a:t>2. He wants to make at least 36 cronuts since that allows him to fill his cronut display case.</a:t>
            </a:r>
            <a:endParaRPr lang="en-NZ" sz="1200" dirty="0" smtClean="0"/>
          </a:p>
          <a:p>
            <a:pPr marL="457200" lvl="1" indent="0" algn="just">
              <a:lnSpc>
                <a:spcPct val="100000"/>
              </a:lnSpc>
              <a:spcBef>
                <a:spcPts val="600"/>
              </a:spcBef>
              <a:buNone/>
            </a:pPr>
            <a:r>
              <a:rPr lang="en-NZ" sz="1200" i="1" dirty="0" smtClean="0"/>
              <a:t>3. Doughnuts cost $2 each to make, cronuts $5 each. He has $610 to buy the ingredients.</a:t>
            </a:r>
            <a:endParaRPr lang="en-NZ" sz="1200" dirty="0" smtClean="0"/>
          </a:p>
          <a:p>
            <a:pPr marL="457200" lvl="1" indent="0" algn="just">
              <a:lnSpc>
                <a:spcPct val="100000"/>
              </a:lnSpc>
              <a:spcBef>
                <a:spcPts val="600"/>
              </a:spcBef>
              <a:buNone/>
            </a:pPr>
            <a:r>
              <a:rPr lang="en-NZ" sz="1200" i="1" dirty="0" smtClean="0"/>
              <a:t>4. Pete works really hard, but even so, he only has 6 hours of time available per week to make pastries. Doughnuts require 3 minutes to make, cronuts 2 minutes.</a:t>
            </a:r>
            <a:r>
              <a:rPr lang="en-NZ" sz="1200" dirty="0" smtClean="0"/>
              <a:t>”</a:t>
            </a:r>
          </a:p>
          <a:p>
            <a:pPr marL="0" indent="0" algn="just">
              <a:buNone/>
            </a:pPr>
            <a:r>
              <a:rPr lang="en-NZ" sz="1400" dirty="0" smtClean="0"/>
              <a:t> </a:t>
            </a:r>
            <a:r>
              <a:rPr lang="en-NZ" sz="1400" i="1" dirty="0" smtClean="0"/>
              <a:t>Profit is $3 per doughnut and $4 per cronut. So</a:t>
            </a:r>
            <a:endParaRPr lang="en-NZ" sz="1400" dirty="0" smtClean="0"/>
          </a:p>
          <a:p>
            <a:pPr marL="0" indent="0" algn="just">
              <a:buNone/>
            </a:pPr>
            <a:r>
              <a:rPr lang="en-NZ" sz="1400" i="1" dirty="0" smtClean="0"/>
              <a:t>P = 3x + 4y</a:t>
            </a:r>
            <a:endParaRPr lang="en-NZ" sz="1400" dirty="0" smtClean="0"/>
          </a:p>
          <a:p>
            <a:pPr marL="0" indent="0" algn="just">
              <a:buNone/>
            </a:pPr>
            <a:r>
              <a:rPr lang="en-NZ" sz="1400" i="1" dirty="0" smtClean="0"/>
              <a:t>Make y the subject, and draw the profit lines for a range of sensible P values to find the profit line that has at least one (x, y) point in the feasible region that is maximizing P.</a:t>
            </a:r>
            <a:endParaRPr lang="en-NZ" sz="1400" dirty="0" smtClean="0"/>
          </a:p>
          <a:p>
            <a:pPr marL="0" indent="0" algn="just">
              <a:buNone/>
            </a:pPr>
            <a:endParaRPr lang="en-NZ" sz="1400" dirty="0"/>
          </a:p>
        </p:txBody>
      </p:sp>
    </p:spTree>
    <p:extLst>
      <p:ext uri="{BB962C8B-B14F-4D97-AF65-F5344CB8AC3E}">
        <p14:creationId xmlns:p14="http://schemas.microsoft.com/office/powerpoint/2010/main" val="2956155089"/>
      </p:ext>
    </p:extLst>
  </p:cSld>
  <p:clrMapOvr>
    <a:masterClrMapping/>
  </p:clrMapOvr>
  <mc:AlternateContent xmlns:mc="http://schemas.openxmlformats.org/markup-compatibility/2006" xmlns:p14="http://schemas.microsoft.com/office/powerpoint/2010/main">
    <mc:Choice Requires="p14">
      <p:transition spd="slow" p14:dur="2000" advTm="20000"/>
    </mc:Choice>
    <mc:Fallback xmlns="">
      <p:transition spd="slow" advTm="2000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5538</TotalTime>
  <Words>652</Words>
  <Application>Microsoft Office PowerPoint</Application>
  <PresentationFormat>Widescreen</PresentationFormat>
  <Paragraphs>130</Paragraphs>
  <Slides>20</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Arial</vt:lpstr>
      <vt:lpstr>Calibri</vt:lpstr>
      <vt:lpstr>Calibri Light</vt:lpstr>
      <vt:lpstr>Times New Roman</vt:lpstr>
      <vt:lpstr>Office Theme</vt:lpstr>
      <vt:lpstr>Enriching mathematical learning experience using group tasks </vt:lpstr>
      <vt:lpstr>Group tasks as guided discovery</vt:lpstr>
      <vt:lpstr>Why work in group?</vt:lpstr>
      <vt:lpstr>Low-Threshold-High-Ceiling tasks</vt:lpstr>
      <vt:lpstr>Why LTHC tasks?</vt:lpstr>
      <vt:lpstr>How? “Enabling prompts”</vt:lpstr>
      <vt:lpstr>How?   “Extending prompts”</vt:lpstr>
      <vt:lpstr>Implementing LTHC tasks in classroom</vt:lpstr>
      <vt:lpstr>Example of a LTHC task</vt:lpstr>
      <vt:lpstr>Objective of the study</vt:lpstr>
      <vt:lpstr>The cohort</vt:lpstr>
      <vt:lpstr>Method</vt:lpstr>
      <vt:lpstr>What do students think of group tasks?</vt:lpstr>
      <vt:lpstr>Student feedback (Positive)</vt:lpstr>
      <vt:lpstr>Social interaction and active learning</vt:lpstr>
      <vt:lpstr>For low confident or average students</vt:lpstr>
      <vt:lpstr>For high achieving students</vt:lpstr>
      <vt:lpstr>Student feedback (Negative)</vt:lpstr>
      <vt:lpstr>Factors affecting the success of the use of group tasks</vt:lpstr>
      <vt:lpstr>What is next?</vt:lpstr>
    </vt:vector>
  </TitlesOfParts>
  <Company>Massey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Lee, Joshua</dc:creator>
  <cp:lastModifiedBy>Rae Trewartha</cp:lastModifiedBy>
  <cp:revision>424</cp:revision>
  <dcterms:created xsi:type="dcterms:W3CDTF">2018-11-19T01:42:31Z</dcterms:created>
  <dcterms:modified xsi:type="dcterms:W3CDTF">2018-11-25T20:12:02Z</dcterms:modified>
</cp:coreProperties>
</file>