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17"/>
  </p:notesMasterIdLst>
  <p:sldIdLst>
    <p:sldId id="256" r:id="rId2"/>
    <p:sldId id="257" r:id="rId3"/>
    <p:sldId id="258" r:id="rId4"/>
    <p:sldId id="265" r:id="rId5"/>
    <p:sldId id="259" r:id="rId6"/>
    <p:sldId id="267" r:id="rId7"/>
    <p:sldId id="266" r:id="rId8"/>
    <p:sldId id="268" r:id="rId9"/>
    <p:sldId id="269" r:id="rId10"/>
    <p:sldId id="270" r:id="rId11"/>
    <p:sldId id="261" r:id="rId12"/>
    <p:sldId id="271" r:id="rId13"/>
    <p:sldId id="262" r:id="rId14"/>
    <p:sldId id="264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46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06806A-9B54-8C46-80F6-16EF41819EE6}" type="datetimeFigureOut">
              <a:rPr lang="en-US" smtClean="0"/>
              <a:t>12/9/16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5AC40E-CF66-4643-9884-D63DDADCA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285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9:30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AC40E-CF66-4643-9884-D63DDADCA9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6753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11:20-12:20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AC40E-CF66-4643-9884-D63DDADCA9E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8685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12:20-12:50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AC40E-CF66-4643-9884-D63DDADCA9E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7844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12:50-1:05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AC40E-CF66-4643-9884-D63DDADCA9E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9635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1:05-1:30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AC40E-CF66-4643-9884-D63DDADCA9E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76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2:15-2:30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AC40E-CF66-4643-9884-D63DDADCA9E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2707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3:15-3:30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AC40E-CF66-4643-9884-D63DDADCA9E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019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Overview of the day</a:t>
            </a:r>
          </a:p>
          <a:p>
            <a:pPr marL="228600" indent="-228600">
              <a:buAutoNum type="arabicPeriod"/>
            </a:pPr>
            <a:r>
              <a:rPr lang="en-US" dirty="0" smtClean="0"/>
              <a:t>I</a:t>
            </a:r>
            <a:r>
              <a:rPr lang="en-US" baseline="0" dirty="0" smtClean="0"/>
              <a:t> am from poem connects with Tatum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Heuristic is the integrative learning piece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Digging is VBM and </a:t>
            </a:r>
            <a:r>
              <a:rPr lang="en-US" baseline="0" dirty="0" err="1" smtClean="0"/>
              <a:t>Sult</a:t>
            </a:r>
            <a:r>
              <a:rPr lang="en-US" baseline="0" dirty="0" smtClean="0"/>
              <a:t>/Dunlap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AC40E-CF66-4643-9884-D63DDADCA9E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709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9:35-9:45 pair and share;</a:t>
            </a:r>
            <a:r>
              <a:rPr lang="en-US" baseline="0" dirty="0" smtClean="0"/>
              <a:t> report out</a:t>
            </a:r>
          </a:p>
          <a:p>
            <a:r>
              <a:rPr lang="en-US" baseline="0" dirty="0" smtClean="0"/>
              <a:t>9:45-9:50 mini-lecture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AC40E-CF66-4643-9884-D63DDADCA9E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778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9:50-10:00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AC40E-CF66-4643-9884-D63DDADCA9E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4736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10:00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AC40E-CF66-4643-9884-D63DDADCA9E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6856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10:05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AC40E-CF66-4643-9884-D63DDADCA9E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0465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10:05-10:15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AC40E-CF66-4643-9884-D63DDADCA9E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8537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10:15-10:25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AC40E-CF66-4643-9884-D63DDADCA9E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580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10:25-11:00 including reflecting on community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AC40E-CF66-4643-9884-D63DDADCA9E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85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12/9/16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12/9/16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12/9/16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12/9/16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12/9/16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12/9/16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12/9/16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12/9/16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12/9/16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12/9/16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12/9/16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6BE1EF4-31ED-45C2-AC47-F2718A41336B}" type="datetimeFigureOut">
              <a:rPr lang="en-US" smtClean="0"/>
              <a:t>12/9/16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www.evergreen.edu/washingtoncenter/docs/intlearning/intdesignoccasionalpaper.pdf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washingtoncenter.evergreen.edu/lcrpjournal/vol1/iss1/7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www.evergreen.edu/washingtoncenter/docs/articles/facultyassess.pdf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lardnere@evergreen.edu" TargetMode="External"/><Relationship Id="rId4" Type="http://schemas.openxmlformats.org/officeDocument/2006/relationships/hyperlink" Target="http://www.evergreen.edu/washcenter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sites.evergreen.edu/nsilc2016/wp-content/uploads/sites/153/2016/07/NSILC-2016-Plenary-on-Becoming-a-HIPster-Kinzie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vergreen.edu/washingtoncenter/docs/tatumabc.pdf" TargetMode="External"/><Relationship Id="rId4" Type="http://schemas.openxmlformats.org/officeDocument/2006/relationships/hyperlink" Target="http://www.spelman.edu/about-us/office-of-the-president/past-presidents/beverly-daniel-tatum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www.rethinkingschools.org/static/publication/rhre/Where-I'm-From.pd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Learning communities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FABENZ Conference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1200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on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	Introducing the heuristic for designing integrative assignments</a:t>
            </a:r>
          </a:p>
          <a:p>
            <a:endParaRPr lang="en-US" sz="2800" dirty="0"/>
          </a:p>
          <a:p>
            <a:r>
              <a:rPr lang="en-US" sz="2800" dirty="0" smtClean="0"/>
              <a:t>	With a partner, create a draft of an integrative assignment (we’ll go through this in steps</a:t>
            </a:r>
            <a:r>
              <a:rPr lang="en-US" sz="2800" dirty="0" smtClean="0"/>
              <a:t>)</a:t>
            </a:r>
          </a:p>
          <a:p>
            <a:endParaRPr lang="en-US" sz="2800" dirty="0"/>
          </a:p>
          <a:p>
            <a:r>
              <a:rPr lang="en-US" sz="2800" dirty="0">
                <a:hlinkClick r:id="rId3"/>
              </a:rPr>
              <a:t>http://www.evergreen.edu/washingtoncenter/docs/intlearning/</a:t>
            </a:r>
            <a:r>
              <a:rPr lang="en-US" sz="2800" dirty="0" smtClean="0">
                <a:hlinkClick r:id="rId3"/>
              </a:rPr>
              <a:t>intdesignoccasionalpaper.pdf</a:t>
            </a:r>
            <a:endParaRPr lang="en-US" sz="2800" dirty="0" smtClean="0"/>
          </a:p>
          <a:p>
            <a:endParaRPr lang="is-IS" sz="2800" dirty="0" smtClean="0"/>
          </a:p>
          <a:p>
            <a:endParaRPr lang="is-I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549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Disciplining our practice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National Project on Assessing Learning in Learning</a:t>
            </a:r>
          </a:p>
          <a:p>
            <a:r>
              <a:rPr lang="en-US" sz="2000" dirty="0" smtClean="0"/>
              <a:t>Communities</a:t>
            </a:r>
          </a:p>
          <a:p>
            <a:endParaRPr lang="en-US" sz="2000" dirty="0"/>
          </a:p>
          <a:p>
            <a:r>
              <a:rPr lang="en-US" sz="2000" dirty="0" smtClean="0"/>
              <a:t>Lynn Dunlap and Larry </a:t>
            </a:r>
            <a:r>
              <a:rPr lang="en-US" sz="2000" dirty="0" err="1" smtClean="0"/>
              <a:t>Sult’s</a:t>
            </a:r>
            <a:r>
              <a:rPr lang="en-US" sz="2000" dirty="0" smtClean="0"/>
              <a:t> article </a:t>
            </a:r>
            <a:r>
              <a:rPr lang="en-US" sz="2000" dirty="0" err="1" smtClean="0"/>
              <a:t>pgs</a:t>
            </a:r>
            <a:r>
              <a:rPr lang="en-US" sz="2000" dirty="0" smtClean="0"/>
              <a:t> 28-37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Skim it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Find a passage that intrigues you and be prepared to share why you chose that </a:t>
            </a:r>
            <a:r>
              <a:rPr lang="en-US" sz="2000" dirty="0" smtClean="0"/>
              <a:t>passage</a:t>
            </a:r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>
                <a:hlinkClick r:id="rId3"/>
              </a:rPr>
              <a:t>http://washingtoncenter.evergreen.edu/lcrpjournal/vol1/iss1/7</a:t>
            </a:r>
            <a:r>
              <a:rPr lang="en-US" sz="2000" dirty="0" smtClean="0">
                <a:hlinkClick r:id="rId3"/>
              </a:rPr>
              <a:t>/</a:t>
            </a:r>
            <a:endParaRPr lang="en-US" sz="2000" dirty="0" smtClean="0"/>
          </a:p>
          <a:p>
            <a:pPr marL="0" indent="0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715147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Reviewing your integrative assignments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	Go back to the assignment you designed earlier and review it.</a:t>
            </a:r>
          </a:p>
          <a:p>
            <a:endParaRPr lang="en-US" sz="2400" dirty="0"/>
          </a:p>
          <a:p>
            <a:r>
              <a:rPr lang="en-US" sz="2400" dirty="0" smtClean="0"/>
              <a:t>	What might you change, and why, given our conversation</a:t>
            </a:r>
            <a:r>
              <a:rPr lang="en-US" sz="2400" dirty="0" smtClean="0"/>
              <a:t>?</a:t>
            </a:r>
          </a:p>
          <a:p>
            <a:endParaRPr lang="en-US" sz="2400" dirty="0"/>
          </a:p>
          <a:p>
            <a:r>
              <a:rPr lang="en-US" sz="2400" dirty="0">
                <a:hlinkClick r:id="rId3"/>
              </a:rPr>
              <a:t>http://www.evergreen.edu/washingtoncenter/docs/articles/</a:t>
            </a:r>
            <a:r>
              <a:rPr lang="en-US" sz="2400" dirty="0" smtClean="0">
                <a:hlinkClick r:id="rId3"/>
              </a:rPr>
              <a:t>facultyassess.pdf</a:t>
            </a:r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79176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Integrative assignments </a:t>
            </a:r>
            <a:r>
              <a:rPr lang="en-US" sz="2400" dirty="0" smtClean="0"/>
              <a:t>&amp; college readiness	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	</a:t>
            </a:r>
            <a:r>
              <a:rPr lang="en-US" sz="2400" dirty="0" smtClean="0"/>
              <a:t>If you were going to invite students to focus on a particular aspect of college readiness, what would you choose and why (see the back of the heuristic for examples)? </a:t>
            </a:r>
          </a:p>
          <a:p>
            <a:endParaRPr lang="en-US" sz="2400" dirty="0"/>
          </a:p>
          <a:p>
            <a:r>
              <a:rPr lang="en-US" sz="2400" dirty="0" smtClean="0"/>
              <a:t>	How could you embed that into your assignment?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060179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Trojan horse for effective pedagogy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	What else would have to change for students to be successful with these integrative assignments? </a:t>
            </a:r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907588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Take-</a:t>
            </a:r>
            <a:r>
              <a:rPr lang="en-US" dirty="0" err="1" smtClean="0"/>
              <a:t>aways</a:t>
            </a:r>
            <a:r>
              <a:rPr lang="en-US" dirty="0" smtClean="0"/>
              <a:t>? 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Emily Lardner, PhD</a:t>
            </a:r>
          </a:p>
          <a:p>
            <a:r>
              <a:rPr lang="en-US" dirty="0" smtClean="0"/>
              <a:t>Director, Washington Center for Improving Undergraduate Education</a:t>
            </a:r>
          </a:p>
          <a:p>
            <a:r>
              <a:rPr lang="en-US" dirty="0" smtClean="0"/>
              <a:t>The Evergreen State College</a:t>
            </a:r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lardnere@evergreen.edu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www.evergreen.edu/washcenter</a:t>
            </a:r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432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our time together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1. Introduction to the learning communities concept within US higher education</a:t>
            </a:r>
          </a:p>
          <a:p>
            <a:r>
              <a:rPr lang="en-US" sz="2000" dirty="0" smtClean="0"/>
              <a:t>2. Building community among students—Linda Christenson’s “I am from” poems</a:t>
            </a:r>
          </a:p>
          <a:p>
            <a:r>
              <a:rPr lang="en-US" sz="2000" dirty="0" smtClean="0"/>
              <a:t>3. A heuristic for designing integrative assignments</a:t>
            </a:r>
          </a:p>
          <a:p>
            <a:r>
              <a:rPr lang="en-US" sz="2000" dirty="0" smtClean="0"/>
              <a:t>4. Digging into disciplinary and interdisciplinary assignments and reflecting on practice</a:t>
            </a:r>
          </a:p>
          <a:p>
            <a:r>
              <a:rPr lang="en-US" sz="2000" dirty="0" smtClean="0"/>
              <a:t>5. Integrative assignments as a “</a:t>
            </a:r>
            <a:r>
              <a:rPr lang="en-US" sz="2000" dirty="0" err="1" smtClean="0"/>
              <a:t>trojan</a:t>
            </a:r>
            <a:r>
              <a:rPr lang="en-US" sz="2000" dirty="0" smtClean="0"/>
              <a:t> horse” for investigating effective practice</a:t>
            </a:r>
          </a:p>
          <a:p>
            <a:r>
              <a:rPr lang="en-US" sz="2000" dirty="0" smtClean="0"/>
              <a:t>6. Assessing our work and sustaining it</a:t>
            </a:r>
          </a:p>
        </p:txBody>
      </p:sp>
    </p:spTree>
    <p:extLst>
      <p:ext uri="{BB962C8B-B14F-4D97-AF65-F5344CB8AC3E}">
        <p14:creationId xmlns:p14="http://schemas.microsoft.com/office/powerpoint/2010/main" val="364995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community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	What’s your understanding of a learning community? </a:t>
            </a:r>
            <a:endParaRPr lang="en-US" sz="2000" dirty="0"/>
          </a:p>
          <a:p>
            <a:r>
              <a:rPr lang="en-US" sz="2000" dirty="0" smtClean="0"/>
              <a:t>	Think for a moment, then turn and exchange ideas with your neighbors.</a:t>
            </a:r>
          </a:p>
          <a:p>
            <a:endParaRPr lang="en-US" sz="2000" dirty="0"/>
          </a:p>
          <a:p>
            <a:r>
              <a:rPr lang="en-US" sz="2000" dirty="0" smtClean="0"/>
              <a:t>	We’ll hear some definitions, and then how LC’s are defined in the context of US higher education.</a:t>
            </a:r>
          </a:p>
          <a:p>
            <a:r>
              <a:rPr lang="en-US" sz="2000" dirty="0"/>
              <a:t>	</a:t>
            </a:r>
            <a:endParaRPr lang="en-US" sz="2000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97679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makes them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National Survey of Student Engagement: “high impact practices”</a:t>
            </a:r>
            <a:endParaRPr lang="en-US" sz="2000" dirty="0"/>
          </a:p>
          <a:p>
            <a:r>
              <a:rPr lang="en-US" sz="2000" dirty="0" smtClean="0"/>
              <a:t>Learning communities are engaging because they involve: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Integrative learning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Out-of-class experiences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Effective pedagogies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Peer </a:t>
            </a:r>
            <a:r>
              <a:rPr lang="en-US" sz="2000" dirty="0" smtClean="0"/>
              <a:t>mentoring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hlinkClick r:id="rId3"/>
              </a:rPr>
              <a:t>(https</a:t>
            </a:r>
            <a:r>
              <a:rPr lang="en-US" sz="2000" dirty="0">
                <a:hlinkClick r:id="rId3"/>
              </a:rPr>
              <a:t>://sites.evergreen.edu/nsilc2016/wp-content/uploads/sites/153/2016/07/NSILC-2016-Plenary-on-Becoming-a-HIPster-</a:t>
            </a:r>
            <a:r>
              <a:rPr lang="en-US" sz="2000" dirty="0" smtClean="0">
                <a:hlinkClick r:id="rId3"/>
              </a:rPr>
              <a:t>Kinzie.pdf</a:t>
            </a:r>
            <a:r>
              <a:rPr lang="en-US" sz="2000" dirty="0" smtClean="0"/>
              <a:t>)</a:t>
            </a:r>
          </a:p>
          <a:p>
            <a:pPr marL="0" indent="0"/>
            <a:endParaRPr lang="en-US" sz="2000" dirty="0" smtClean="0"/>
          </a:p>
          <a:p>
            <a:pPr>
              <a:buFont typeface="Arial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30996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makes them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Affirming Identify, building community—Beverly Tatum</a:t>
            </a:r>
          </a:p>
          <a:p>
            <a:r>
              <a:rPr lang="en-US" sz="2400" dirty="0" smtClean="0"/>
              <a:t>(</a:t>
            </a:r>
            <a:r>
              <a:rPr lang="en-US" sz="2400" i="1" dirty="0" smtClean="0"/>
              <a:t>Why Are All The Black Kids Sitting Together in the Cafeteria?</a:t>
            </a:r>
            <a:r>
              <a:rPr lang="en-US" sz="2400" dirty="0" smtClean="0"/>
              <a:t>)</a:t>
            </a:r>
          </a:p>
          <a:p>
            <a:r>
              <a:rPr lang="en-US" sz="2400" dirty="0">
                <a:hlinkClick r:id="rId3"/>
              </a:rPr>
              <a:t>http://www.evergreen.edu/washingtoncenter/docs/</a:t>
            </a:r>
            <a:r>
              <a:rPr lang="en-US" sz="2400" dirty="0" smtClean="0">
                <a:hlinkClick r:id="rId3"/>
              </a:rPr>
              <a:t>tatumabc.pdf</a:t>
            </a:r>
            <a:endParaRPr lang="en-US" sz="2400" dirty="0"/>
          </a:p>
          <a:p>
            <a:r>
              <a:rPr lang="en-US" sz="2400" dirty="0">
                <a:hlinkClick r:id="rId4"/>
              </a:rPr>
              <a:t>http://www.spelman.edu/about-us/office-of-the-president/past-presidents/beverly-daniel-</a:t>
            </a:r>
            <a:r>
              <a:rPr lang="en-US" sz="2400" dirty="0" smtClean="0">
                <a:hlinkClick r:id="rId4"/>
              </a:rPr>
              <a:t>tatum</a:t>
            </a:r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5230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“I am from” poem exercise: (Linda Christensen)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 </a:t>
            </a:r>
            <a:r>
              <a:rPr lang="en-US" dirty="0"/>
              <a:t>am from bobby pins, doo rags, and wide tooth combs.</a:t>
            </a:r>
          </a:p>
          <a:p>
            <a:pPr>
              <a:lnSpc>
                <a:spcPct val="70000"/>
              </a:lnSpc>
            </a:pPr>
            <a:r>
              <a:rPr lang="en-US" dirty="0"/>
              <a:t>I am from prayer plants that lift their stems</a:t>
            </a:r>
          </a:p>
          <a:p>
            <a:pPr>
              <a:lnSpc>
                <a:spcPct val="70000"/>
              </a:lnSpc>
            </a:pPr>
            <a:r>
              <a:rPr lang="en-US" dirty="0"/>
              <a:t>and rejoice every night.</a:t>
            </a:r>
          </a:p>
          <a:p>
            <a:pPr>
              <a:lnSpc>
                <a:spcPct val="70000"/>
              </a:lnSpc>
            </a:pPr>
            <a:r>
              <a:rPr lang="en-US" dirty="0"/>
              <a:t>I am from chocolate cakes and deviled eggs</a:t>
            </a:r>
          </a:p>
          <a:p>
            <a:pPr>
              <a:lnSpc>
                <a:spcPct val="70000"/>
              </a:lnSpc>
            </a:pPr>
            <a:r>
              <a:rPr lang="en-US" dirty="0"/>
              <a:t>from older cousins and hand-me-downs</a:t>
            </a:r>
          </a:p>
          <a:p>
            <a:pPr>
              <a:lnSpc>
                <a:spcPct val="70000"/>
              </a:lnSpc>
            </a:pPr>
            <a:r>
              <a:rPr lang="en-US" dirty="0"/>
              <a:t>to "shut ups" and "sit downs"</a:t>
            </a:r>
          </a:p>
          <a:p>
            <a:pPr>
              <a:lnSpc>
                <a:spcPct val="70000"/>
              </a:lnSpc>
            </a:pPr>
            <a:r>
              <a:rPr lang="en-US" dirty="0"/>
              <a:t>I am from Genesis to Exodus,</a:t>
            </a:r>
          </a:p>
          <a:p>
            <a:pPr>
              <a:lnSpc>
                <a:spcPct val="70000"/>
              </a:lnSpc>
            </a:pPr>
            <a:r>
              <a:rPr lang="en-US" dirty="0"/>
              <a:t>Leviticus, too.</a:t>
            </a:r>
          </a:p>
          <a:p>
            <a:pPr>
              <a:lnSpc>
                <a:spcPct val="70000"/>
              </a:lnSpc>
            </a:pPr>
            <a:r>
              <a:rPr lang="en-US" dirty="0"/>
              <a:t>church to church, pew to pet</a:t>
            </a:r>
          </a:p>
          <a:p>
            <a:pPr>
              <a:lnSpc>
                <a:spcPct val="70000"/>
              </a:lnSpc>
            </a:pPr>
            <a:r>
              <a:rPr lang="en-US" dirty="0"/>
              <a:t>I am from a huge family tree that begins with dust</a:t>
            </a:r>
          </a:p>
          <a:p>
            <a:pPr>
              <a:lnSpc>
                <a:spcPct val="70000"/>
              </a:lnSpc>
            </a:pPr>
            <a:r>
              <a:rPr lang="en-US" dirty="0"/>
              <a:t>and ends with me.	</a:t>
            </a:r>
            <a:r>
              <a:rPr lang="en-US" dirty="0" smtClean="0"/>
              <a:t>			-</a:t>
            </a:r>
            <a:r>
              <a:rPr lang="en-US" dirty="0" err="1"/>
              <a:t>Oretha</a:t>
            </a:r>
            <a:r>
              <a:rPr lang="en-US" dirty="0"/>
              <a:t> </a:t>
            </a:r>
            <a:r>
              <a:rPr lang="en-US" dirty="0" smtClean="0"/>
              <a:t>Story</a:t>
            </a:r>
          </a:p>
          <a:p>
            <a:pPr>
              <a:lnSpc>
                <a:spcPct val="70000"/>
              </a:lnSpc>
            </a:pPr>
            <a:endParaRPr lang="en-US" dirty="0" smtClean="0"/>
          </a:p>
          <a:p>
            <a:pPr>
              <a:lnSpc>
                <a:spcPct val="70000"/>
              </a:lnSpc>
            </a:pPr>
            <a:r>
              <a:rPr lang="en-US" dirty="0">
                <a:hlinkClick r:id="rId3"/>
              </a:rPr>
              <a:t>http://www.rethinkingschools.org/static/publication/rhre/Where-I'm-</a:t>
            </a:r>
            <a:r>
              <a:rPr lang="en-US" dirty="0" smtClean="0">
                <a:hlinkClick r:id="rId3"/>
              </a:rPr>
              <a:t>From.pdf</a:t>
            </a:r>
            <a:endParaRPr lang="en-US" dirty="0" smtClean="0"/>
          </a:p>
          <a:p>
            <a:pPr>
              <a:lnSpc>
                <a:spcPct val="70000"/>
              </a:lnSpc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303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am from poem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 smtClean="0"/>
              <a:t>Start </a:t>
            </a:r>
            <a:r>
              <a:rPr lang="en-US" sz="2400" dirty="0"/>
              <a:t>with a </a:t>
            </a:r>
            <a:r>
              <a:rPr lang="en-US" sz="2400" dirty="0" smtClean="0"/>
              <a:t>list:</a:t>
            </a:r>
            <a:endParaRPr lang="en-US" sz="2400" dirty="0"/>
          </a:p>
          <a:p>
            <a:pPr lvl="0">
              <a:buFont typeface="Arial"/>
              <a:buChar char="•"/>
            </a:pPr>
            <a:r>
              <a:rPr lang="en-US" sz="2400" dirty="0"/>
              <a:t>Items found around your home</a:t>
            </a:r>
          </a:p>
          <a:p>
            <a:pPr lvl="0">
              <a:buFont typeface="Arial"/>
              <a:buChar char="•"/>
            </a:pPr>
            <a:r>
              <a:rPr lang="en-US" sz="2400" dirty="0"/>
              <a:t>Items found in your yard or near your home </a:t>
            </a:r>
          </a:p>
          <a:p>
            <a:pPr lvl="0">
              <a:buFont typeface="Arial"/>
              <a:buChar char="•"/>
            </a:pPr>
            <a:r>
              <a:rPr lang="en-US" sz="2400" dirty="0"/>
              <a:t>Names of relatives, especially ones that link you to the past </a:t>
            </a:r>
          </a:p>
          <a:p>
            <a:pPr lvl="0">
              <a:buFont typeface="Arial"/>
              <a:buChar char="•"/>
            </a:pPr>
            <a:r>
              <a:rPr lang="en-US" sz="2400" dirty="0"/>
              <a:t>Sayings—family sayings, your sayings </a:t>
            </a:r>
          </a:p>
          <a:p>
            <a:pPr lvl="0">
              <a:buFont typeface="Arial"/>
              <a:buChar char="•"/>
            </a:pPr>
            <a:r>
              <a:rPr lang="en-US" sz="2400" dirty="0"/>
              <a:t>Names of foods and dishes that recall family gatherings</a:t>
            </a:r>
          </a:p>
          <a:p>
            <a:pPr>
              <a:buFont typeface="Arial"/>
              <a:buChar char="•"/>
            </a:pPr>
            <a:r>
              <a:rPr lang="en-US" sz="2400" dirty="0"/>
              <a:t>Names of places where you keep childhood memories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079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 your list into the form of a poem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 am from</a:t>
            </a:r>
            <a:r>
              <a:rPr lang="is-IS" sz="2000" dirty="0" smtClean="0"/>
              <a:t>…</a:t>
            </a:r>
          </a:p>
          <a:p>
            <a:endParaRPr lang="is-IS" sz="2000" dirty="0"/>
          </a:p>
          <a:p>
            <a:r>
              <a:rPr lang="en-US" sz="2000" dirty="0" smtClean="0"/>
              <a:t>From</a:t>
            </a:r>
            <a:r>
              <a:rPr lang="is-IS" sz="2000" dirty="0" smtClean="0"/>
              <a:t>…</a:t>
            </a:r>
          </a:p>
          <a:p>
            <a:endParaRPr lang="is-IS" sz="2000" dirty="0"/>
          </a:p>
          <a:p>
            <a:r>
              <a:rPr lang="is-IS" sz="2000" dirty="0" smtClean="0"/>
              <a:t>I am from...</a:t>
            </a:r>
          </a:p>
          <a:p>
            <a:endParaRPr lang="is-IS" sz="2000" dirty="0"/>
          </a:p>
          <a:p>
            <a:r>
              <a:rPr lang="en-US" sz="2000" dirty="0" smtClean="0"/>
              <a:t>F</a:t>
            </a:r>
            <a:r>
              <a:rPr lang="is-IS" sz="2000" dirty="0" smtClean="0"/>
              <a:t>rom... </a:t>
            </a:r>
            <a:r>
              <a:rPr lang="en-US" sz="2000" dirty="0" smtClean="0"/>
              <a:t>and</a:t>
            </a:r>
            <a:r>
              <a:rPr lang="is-IS" sz="2000" dirty="0" smtClean="0"/>
              <a:t>….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54366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Around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Read your “where I’m from poem” aloud—everyone else listens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472358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84</TotalTime>
  <Words>670</Words>
  <Application>Microsoft Macintosh PowerPoint</Application>
  <PresentationFormat>On-screen Show (4:3)</PresentationFormat>
  <Paragraphs>129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Angles</vt:lpstr>
      <vt:lpstr>Learning communities </vt:lpstr>
      <vt:lpstr>Overview of our time together </vt:lpstr>
      <vt:lpstr>Learning community definitions</vt:lpstr>
      <vt:lpstr>What makes them work?</vt:lpstr>
      <vt:lpstr>What makes them work?</vt:lpstr>
      <vt:lpstr>“I am from” poem exercise: (Linda Christensen) </vt:lpstr>
      <vt:lpstr>I am from poem exercise</vt:lpstr>
      <vt:lpstr>Put your list into the form of a poem </vt:lpstr>
      <vt:lpstr>Read Around</vt:lpstr>
      <vt:lpstr>Focus on learning</vt:lpstr>
      <vt:lpstr>Disciplining our practice </vt:lpstr>
      <vt:lpstr>Reviewing your integrative assignments </vt:lpstr>
      <vt:lpstr>Integrative assignments &amp; college readiness </vt:lpstr>
      <vt:lpstr>Trojan horse for effective pedagogy </vt:lpstr>
      <vt:lpstr>Take-aways? Questions?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communities </dc:title>
  <dc:creator>Emily Lardner</dc:creator>
  <cp:lastModifiedBy>TESC</cp:lastModifiedBy>
  <cp:revision>7</cp:revision>
  <dcterms:created xsi:type="dcterms:W3CDTF">2016-11-29T09:00:41Z</dcterms:created>
  <dcterms:modified xsi:type="dcterms:W3CDTF">2016-12-10T00:34:02Z</dcterms:modified>
</cp:coreProperties>
</file>